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84" r:id="rId3"/>
    <p:sldId id="292" r:id="rId4"/>
    <p:sldId id="289" r:id="rId5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+mj-lt"/>
        <a:ea typeface="+mj-ea"/>
        <a:cs typeface="+mj-cs"/>
        <a:sym typeface="等线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+mj-lt"/>
        <a:ea typeface="+mj-ea"/>
        <a:cs typeface="+mj-cs"/>
        <a:sym typeface="等线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+mj-lt"/>
        <a:ea typeface="+mj-ea"/>
        <a:cs typeface="+mj-cs"/>
        <a:sym typeface="等线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+mj-lt"/>
        <a:ea typeface="+mj-ea"/>
        <a:cs typeface="+mj-cs"/>
        <a:sym typeface="等线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+mj-lt"/>
        <a:ea typeface="+mj-ea"/>
        <a:cs typeface="+mj-cs"/>
        <a:sym typeface="等线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+mj-lt"/>
        <a:ea typeface="+mj-ea"/>
        <a:cs typeface="+mj-cs"/>
        <a:sym typeface="等线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+mj-lt"/>
        <a:ea typeface="+mj-ea"/>
        <a:cs typeface="+mj-cs"/>
        <a:sym typeface="等线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+mj-lt"/>
        <a:ea typeface="+mj-ea"/>
        <a:cs typeface="+mj-cs"/>
        <a:sym typeface="等线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+mj-lt"/>
        <a:ea typeface="+mj-ea"/>
        <a:cs typeface="+mj-cs"/>
        <a:sym typeface="等线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chemeClr val="accent1"/>
        </a:fontRef>
        <a:schemeClr val="accent1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D6E4"/>
          </a:solidFill>
        </a:fill>
      </a:tcStyle>
    </a:wholeTbl>
    <a:band2H>
      <a:tcTxStyle/>
      <a:tcStyle>
        <a:tcBdr/>
        <a:fill>
          <a:solidFill>
            <a:srgbClr val="E7ECF2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chemeClr val="accent1"/>
        </a:fontRef>
        <a:schemeClr val="accent1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D6E4"/>
          </a:solidFill>
        </a:fill>
      </a:tcStyle>
    </a:wholeTbl>
    <a:band2H>
      <a:tcTxStyle/>
      <a:tcStyle>
        <a:tcBdr/>
        <a:fill>
          <a:solidFill>
            <a:srgbClr val="E7ECF2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chemeClr val="accent1"/>
        </a:fontRef>
        <a:schemeClr val="accent1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D6E4"/>
          </a:solidFill>
        </a:fill>
      </a:tcStyle>
    </a:wholeTbl>
    <a:band2H>
      <a:tcTxStyle/>
      <a:tcStyle>
        <a:tcBdr/>
        <a:fill>
          <a:solidFill>
            <a:srgbClr val="E7ECF2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chemeClr val="accent1"/>
        </a:fontRef>
        <a:schemeClr val="accent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CF2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1"/>
        </a:fontRef>
        <a:schemeClr val="accent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chemeClr val="accent1"/>
              </a:solidFill>
              <a:prstDash val="solid"/>
              <a:round/>
            </a:ln>
          </a:top>
          <a:bottom>
            <a:ln w="254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chemeClr val="accent1"/>
              </a:solidFill>
              <a:prstDash val="solid"/>
              <a:round/>
            </a:ln>
          </a:top>
          <a:bottom>
            <a:ln w="254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chemeClr val="accent1"/>
        </a:fontRef>
        <a:schemeClr val="accent1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D6E4"/>
          </a:solidFill>
        </a:fill>
      </a:tcStyle>
    </a:wholeTbl>
    <a:band2H>
      <a:tcTxStyle/>
      <a:tcStyle>
        <a:tcBdr/>
        <a:fill>
          <a:solidFill>
            <a:srgbClr val="E7ECF2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chemeClr val="accent1"/>
        </a:fontRef>
        <a:schemeClr val="accent1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12700" cap="flat">
              <a:solidFill>
                <a:schemeClr val="accent1"/>
              </a:solidFill>
              <a:prstDash val="solid"/>
              <a:round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solidFill>
            <a:schemeClr val="accent1">
              <a:alpha val="20000"/>
            </a:scheme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chemeClr val="accent1"/>
        </a:fontRef>
        <a:schemeClr val="accent1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12700" cap="flat">
              <a:solidFill>
                <a:schemeClr val="accent1"/>
              </a:solidFill>
              <a:prstDash val="solid"/>
              <a:round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solidFill>
            <a:schemeClr val="accent1">
              <a:alpha val="20000"/>
            </a:schemeClr>
          </a:solidFill>
        </a:fill>
      </a:tcStyle>
    </a:firstCol>
    <a:lastRow>
      <a:tcTxStyle b="on" i="off">
        <a:fontRef idx="major">
          <a:schemeClr val="accent1"/>
        </a:fontRef>
        <a:schemeClr val="accent1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50800" cap="flat">
              <a:solidFill>
                <a:schemeClr val="accent1"/>
              </a:solidFill>
              <a:prstDash val="solid"/>
              <a:round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chemeClr val="accent1"/>
        </a:fontRef>
        <a:schemeClr val="accent1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12700" cap="flat">
              <a:solidFill>
                <a:schemeClr val="accent1"/>
              </a:solidFill>
              <a:prstDash val="solid"/>
              <a:round/>
            </a:ln>
          </a:top>
          <a:bottom>
            <a:ln w="254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>
                <a:solidFill>
                  <a:schemeClr val="accent6"/>
                </a:solidFill>
              </a:rPr>
              <a:t>DIAGRAMME</a:t>
            </a:r>
            <a:r>
              <a:rPr lang="en-US" sz="1800" baseline="0" dirty="0">
                <a:solidFill>
                  <a:schemeClr val="accent6"/>
                </a:solidFill>
              </a:rPr>
              <a:t> DE STATISTIQUE</a:t>
            </a:r>
            <a:r>
              <a:rPr lang="en-US" sz="1800" dirty="0">
                <a:solidFill>
                  <a:schemeClr val="bg1">
                    <a:lumMod val="20000"/>
                    <a:lumOff val="80000"/>
                  </a:schemeClr>
                </a:solidFill>
              </a:rPr>
              <a:t>TISTIQUES</a:t>
            </a:r>
            <a:r>
              <a:rPr lang="en-US" sz="1800" baseline="0" dirty="0">
                <a:solidFill>
                  <a:schemeClr val="bg1">
                    <a:lumMod val="20000"/>
                    <a:lumOff val="80000"/>
                  </a:schemeClr>
                </a:solidFill>
              </a:rPr>
              <a:t> CALL</a:t>
            </a:r>
            <a:endParaRPr lang="en-US" sz="180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c:rich>
      </c:tx>
      <c:layout>
        <c:manualLayout>
          <c:xMode val="edge"/>
          <c:yMode val="edge"/>
          <c:x val="0.45812931183704553"/>
          <c:y val="2.12507594636576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636-44F3-8FAB-34A93953651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F636-44F3-8FAB-34A93953651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F636-44F3-8FAB-34A93953651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F636-44F3-8FAB-34A939536510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Feuil1!$A$2:$A$5</c:f>
              <c:strCache>
                <c:ptCount val="4"/>
                <c:pt idx="0">
                  <c:v>Nombre d'appels effectués</c:v>
                </c:pt>
                <c:pt idx="1">
                  <c:v>Appels repondus</c:v>
                </c:pt>
                <c:pt idx="2">
                  <c:v>Nombre de zoom planifié</c:v>
                </c:pt>
                <c:pt idx="3">
                  <c:v>Nombre de zoom validé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239</c:v>
                </c:pt>
                <c:pt idx="1">
                  <c:v>62</c:v>
                </c:pt>
                <c:pt idx="2">
                  <c:v>16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25-46BC-BAA6-229F3E01AAF7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09865234"/>
      </p:ext>
    </p:extLst>
  </p:cSld>
  <p:clrMap bg1="dk1" tx1="lt1" bg2="dk2" tx2="lt2" accent1="accent1" accent2="accent2" accent3="accent3" accent4="accent4" accent5="accent5" accent6="accent6" hlink="hlink" folHlink="folHlink"/>
  <p:notesStyle>
    <a:lvl1pPr latinLnBrk="0">
      <a:defRPr sz="1200">
        <a:solidFill>
          <a:schemeClr val="accent1"/>
        </a:solidFill>
        <a:latin typeface="+mj-lt"/>
        <a:ea typeface="+mj-ea"/>
        <a:cs typeface="+mj-cs"/>
        <a:sym typeface="等线"/>
      </a:defRPr>
    </a:lvl1pPr>
    <a:lvl2pPr indent="228600" latinLnBrk="0">
      <a:defRPr sz="1200">
        <a:solidFill>
          <a:schemeClr val="accent1"/>
        </a:solidFill>
        <a:latin typeface="+mj-lt"/>
        <a:ea typeface="+mj-ea"/>
        <a:cs typeface="+mj-cs"/>
        <a:sym typeface="等线"/>
      </a:defRPr>
    </a:lvl2pPr>
    <a:lvl3pPr indent="457200" latinLnBrk="0">
      <a:defRPr sz="1200">
        <a:solidFill>
          <a:schemeClr val="accent1"/>
        </a:solidFill>
        <a:latin typeface="+mj-lt"/>
        <a:ea typeface="+mj-ea"/>
        <a:cs typeface="+mj-cs"/>
        <a:sym typeface="等线"/>
      </a:defRPr>
    </a:lvl3pPr>
    <a:lvl4pPr indent="685800" latinLnBrk="0">
      <a:defRPr sz="1200">
        <a:solidFill>
          <a:schemeClr val="accent1"/>
        </a:solidFill>
        <a:latin typeface="+mj-lt"/>
        <a:ea typeface="+mj-ea"/>
        <a:cs typeface="+mj-cs"/>
        <a:sym typeface="等线"/>
      </a:defRPr>
    </a:lvl4pPr>
    <a:lvl5pPr indent="914400" latinLnBrk="0">
      <a:defRPr sz="1200">
        <a:solidFill>
          <a:schemeClr val="accent1"/>
        </a:solidFill>
        <a:latin typeface="+mj-lt"/>
        <a:ea typeface="+mj-ea"/>
        <a:cs typeface="+mj-cs"/>
        <a:sym typeface="等线"/>
      </a:defRPr>
    </a:lvl5pPr>
    <a:lvl6pPr indent="1143000" latinLnBrk="0">
      <a:defRPr sz="1200">
        <a:solidFill>
          <a:schemeClr val="accent1"/>
        </a:solidFill>
        <a:latin typeface="+mj-lt"/>
        <a:ea typeface="+mj-ea"/>
        <a:cs typeface="+mj-cs"/>
        <a:sym typeface="等线"/>
      </a:defRPr>
    </a:lvl6pPr>
    <a:lvl7pPr indent="1371600" latinLnBrk="0">
      <a:defRPr sz="1200">
        <a:solidFill>
          <a:schemeClr val="accent1"/>
        </a:solidFill>
        <a:latin typeface="+mj-lt"/>
        <a:ea typeface="+mj-ea"/>
        <a:cs typeface="+mj-cs"/>
        <a:sym typeface="等线"/>
      </a:defRPr>
    </a:lvl7pPr>
    <a:lvl8pPr indent="1600200" latinLnBrk="0">
      <a:defRPr sz="1200">
        <a:solidFill>
          <a:schemeClr val="accent1"/>
        </a:solidFill>
        <a:latin typeface="+mj-lt"/>
        <a:ea typeface="+mj-ea"/>
        <a:cs typeface="+mj-cs"/>
        <a:sym typeface="等线"/>
      </a:defRPr>
    </a:lvl8pPr>
    <a:lvl9pPr indent="1828800" latinLnBrk="0">
      <a:defRPr sz="1200">
        <a:solidFill>
          <a:schemeClr val="accent1"/>
        </a:solidFill>
        <a:latin typeface="+mj-lt"/>
        <a:ea typeface="+mj-ea"/>
        <a:cs typeface="+mj-cs"/>
        <a:sym typeface="等线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Titeltext</a:t>
            </a:r>
          </a:p>
        </p:txBody>
      </p:sp>
      <p:sp>
        <p:nvSpPr>
          <p:cNvPr id="12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3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21" name="Textebene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2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el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Titeltext</a:t>
            </a:r>
          </a:p>
        </p:txBody>
      </p:sp>
      <p:sp>
        <p:nvSpPr>
          <p:cNvPr id="30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DA9C9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DA9C9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DA9C9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DA9C9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DA9C9"/>
                </a:solidFill>
              </a:defRPr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3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39" name="Textebene 1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0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el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48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9" name="文本占位符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8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el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Titeltext</a:t>
            </a:r>
          </a:p>
        </p:txBody>
      </p:sp>
      <p:sp>
        <p:nvSpPr>
          <p:cNvPr id="73" name="Textebene 1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74" name="文本占位符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el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Titeltext</a:t>
            </a:r>
          </a:p>
        </p:txBody>
      </p:sp>
      <p:sp>
        <p:nvSpPr>
          <p:cNvPr id="83" name="图片占位符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8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Titeltext</a:t>
            </a:r>
          </a:p>
        </p:txBody>
      </p:sp>
      <p:sp>
        <p:nvSpPr>
          <p:cNvPr id="3" name="Textebene 1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11080144" y="6404292"/>
            <a:ext cx="273657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DA9C9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等线 Light"/>
          <a:ea typeface="等线 Light"/>
          <a:cs typeface="等线 Light"/>
          <a:sym typeface="等线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等线 Light"/>
          <a:ea typeface="等线 Light"/>
          <a:cs typeface="等线 Light"/>
          <a:sym typeface="等线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等线 Light"/>
          <a:ea typeface="等线 Light"/>
          <a:cs typeface="等线 Light"/>
          <a:sym typeface="等线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等线 Light"/>
          <a:ea typeface="等线 Light"/>
          <a:cs typeface="等线 Light"/>
          <a:sym typeface="等线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等线 Light"/>
          <a:ea typeface="等线 Light"/>
          <a:cs typeface="等线 Light"/>
          <a:sym typeface="等线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等线 Light"/>
          <a:ea typeface="等线 Light"/>
          <a:cs typeface="等线 Light"/>
          <a:sym typeface="等线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等线 Light"/>
          <a:ea typeface="等线 Light"/>
          <a:cs typeface="等线 Light"/>
          <a:sym typeface="等线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等线 Light"/>
          <a:ea typeface="等线 Light"/>
          <a:cs typeface="等线 Light"/>
          <a:sym typeface="等线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等线 Light"/>
          <a:ea typeface="等线 Light"/>
          <a:cs typeface="等线 Light"/>
          <a:sym typeface="等线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等线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等线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等线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等线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等线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等线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等线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等线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等线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平行四边形 2"/>
          <p:cNvSpPr/>
          <p:nvPr/>
        </p:nvSpPr>
        <p:spPr>
          <a:xfrm>
            <a:off x="8140700" y="0"/>
            <a:ext cx="3721101" cy="2209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714" y="0"/>
                </a:lnTo>
                <a:lnTo>
                  <a:pt x="21600" y="0"/>
                </a:lnTo>
                <a:lnTo>
                  <a:pt x="8886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5" name="任意多边形 16"/>
          <p:cNvSpPr/>
          <p:nvPr/>
        </p:nvSpPr>
        <p:spPr>
          <a:xfrm>
            <a:off x="10172234" y="0"/>
            <a:ext cx="2019768" cy="1651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00" y="0"/>
                </a:moveTo>
                <a:lnTo>
                  <a:pt x="21600" y="0"/>
                </a:lnTo>
                <a:lnTo>
                  <a:pt x="21600" y="15147"/>
                </a:lnTo>
                <a:lnTo>
                  <a:pt x="16372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59595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6" name="任意多边形 17"/>
          <p:cNvSpPr/>
          <p:nvPr/>
        </p:nvSpPr>
        <p:spPr>
          <a:xfrm>
            <a:off x="0" y="5272340"/>
            <a:ext cx="2044701" cy="1676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28" y="0"/>
                </a:moveTo>
                <a:lnTo>
                  <a:pt x="21600" y="0"/>
                </a:lnTo>
                <a:lnTo>
                  <a:pt x="4048" y="21600"/>
                </a:lnTo>
                <a:lnTo>
                  <a:pt x="0" y="21600"/>
                </a:lnTo>
                <a:lnTo>
                  <a:pt x="0" y="6679"/>
                </a:lnTo>
                <a:close/>
              </a:path>
            </a:pathLst>
          </a:custGeom>
          <a:solidFill>
            <a:srgbClr val="59595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7" name="平行四边形 9"/>
          <p:cNvSpPr/>
          <p:nvPr/>
        </p:nvSpPr>
        <p:spPr>
          <a:xfrm>
            <a:off x="281123" y="4719144"/>
            <a:ext cx="3721102" cy="2209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714" y="0"/>
                </a:lnTo>
                <a:lnTo>
                  <a:pt x="21600" y="0"/>
                </a:lnTo>
                <a:lnTo>
                  <a:pt x="8886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8" name="ZoneTexte 3"/>
          <p:cNvSpPr txBox="1"/>
          <p:nvPr/>
        </p:nvSpPr>
        <p:spPr>
          <a:xfrm>
            <a:off x="1453445" y="2664702"/>
            <a:ext cx="9285110" cy="12003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 algn="ctr">
              <a:defRPr sz="8000" b="1" i="1">
                <a:latin typeface="Bahnschrift SemiBold SemiConden"/>
                <a:ea typeface="Bahnschrift SemiBold SemiConden"/>
                <a:cs typeface="Bahnschrift SemiBold SemiConden"/>
                <a:sym typeface="Bahnschrift SemiBold SemiConden"/>
              </a:defRPr>
            </a:lvl1pPr>
          </a:lstStyle>
          <a:p>
            <a:r>
              <a:rPr lang="fr-FR" sz="3600" dirty="0">
                <a:latin typeface="Bodoni MT" panose="02070603080606020203" pitchFamily="18" charset="0"/>
              </a:rPr>
              <a:t>Présentation de mon bilan du mois de janvier dans mon département</a:t>
            </a:r>
            <a:endParaRPr sz="3600" dirty="0">
              <a:latin typeface="Bodoni MT" panose="02070603080606020203" pitchFamily="18" charset="0"/>
            </a:endParaRPr>
          </a:p>
        </p:txBody>
      </p:sp>
      <p:sp>
        <p:nvSpPr>
          <p:cNvPr id="99" name="直接连接符 11"/>
          <p:cNvSpPr/>
          <p:nvPr/>
        </p:nvSpPr>
        <p:spPr>
          <a:xfrm flipH="1" flipV="1">
            <a:off x="281122" y="3307079"/>
            <a:ext cx="2404205" cy="1"/>
          </a:xfrm>
          <a:prstGeom prst="line">
            <a:avLst/>
          </a:prstGeom>
          <a:ln w="63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0" name="直接连接符 13"/>
          <p:cNvSpPr/>
          <p:nvPr/>
        </p:nvSpPr>
        <p:spPr>
          <a:xfrm flipH="1">
            <a:off x="9614897" y="3307079"/>
            <a:ext cx="2295981" cy="5081"/>
          </a:xfrm>
          <a:prstGeom prst="line">
            <a:avLst/>
          </a:prstGeom>
          <a:ln w="63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 dirty="0"/>
          </a:p>
        </p:txBody>
      </p:sp>
      <p:pic>
        <p:nvPicPr>
          <p:cNvPr id="101" name="图片 5" descr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9818" y="5272340"/>
            <a:ext cx="1624599" cy="149491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1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1"/>
          <p:cNvSpPr txBox="1"/>
          <p:nvPr/>
        </p:nvSpPr>
        <p:spPr>
          <a:xfrm>
            <a:off x="431831" y="783048"/>
            <a:ext cx="11328338" cy="47705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just"/>
            <a:r>
              <a:rPr lang="fr-FR" sz="3600" b="1" i="1" u="sng" dirty="0">
                <a:latin typeface="Bodoni MT" panose="02070603080606020203" pitchFamily="18" charset="0"/>
              </a:rPr>
              <a:t>                                      BILAN MENSUEL</a:t>
            </a:r>
          </a:p>
          <a:p>
            <a:pPr algn="just"/>
            <a:endParaRPr lang="fr-FR" sz="3600" i="1" u="sng" dirty="0">
              <a:latin typeface="Bodoni MT" panose="02070603080606020203" pitchFamily="18" charset="0"/>
            </a:endParaRPr>
          </a:p>
          <a:p>
            <a:r>
              <a:rPr lang="fr-FR" sz="2800" dirty="0">
                <a:latin typeface="Bodoni MT" panose="02070603080606020203" pitchFamily="18" charset="0"/>
              </a:rPr>
              <a:t>Il s’agit de présenter mon bilan du 3</a:t>
            </a:r>
            <a:r>
              <a:rPr lang="fr-FR" sz="2800" baseline="30000" dirty="0">
                <a:latin typeface="Bodoni MT" panose="02070603080606020203" pitchFamily="18" charset="0"/>
              </a:rPr>
              <a:t>er</a:t>
            </a:r>
            <a:r>
              <a:rPr lang="fr-FR" sz="2800" dirty="0">
                <a:latin typeface="Bodoni MT" panose="02070603080606020203" pitchFamily="18" charset="0"/>
              </a:rPr>
              <a:t> eu 31 Janvier 2025 dans le service call</a:t>
            </a:r>
          </a:p>
          <a:p>
            <a:pPr algn="ctr"/>
            <a:endParaRPr lang="fr-FR" sz="2800" dirty="0">
              <a:latin typeface="Bodoni MT" panose="02070603080606020203" pitchFamily="18" charset="0"/>
            </a:endParaRPr>
          </a:p>
          <a:p>
            <a:pPr algn="just"/>
            <a:r>
              <a:rPr lang="fr-FR" sz="2800" i="1" dirty="0">
                <a:latin typeface="Bodoni MT" panose="02070603080606020203" pitchFamily="18" charset="0"/>
              </a:rPr>
              <a:t>Durant ce mois, voici comment se présente mon bilan: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800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Bodoni MT" panose="02070603080606020203" pitchFamily="18" charset="0"/>
              </a:rPr>
              <a:t>J’ai passé au total 239 appels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800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Bodoni MT" panose="02070603080606020203" pitchFamily="18" charset="0"/>
              </a:rPr>
              <a:t>J’ai conversé avec 62 personnes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800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Bodoni MT" panose="02070603080606020203" pitchFamily="18" charset="0"/>
              </a:rPr>
              <a:t>J’ai planifié 16 meeting sur le calendrier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800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Bodoni MT" panose="02070603080606020203" pitchFamily="18" charset="0"/>
              </a:rPr>
              <a:t>J’ai validé 4 meeting </a:t>
            </a:r>
          </a:p>
          <a:p>
            <a:pPr algn="ctr"/>
            <a:endParaRPr lang="fr-FR" sz="1800" dirty="0">
              <a:latin typeface="Bodoni MT" panose="02070603080606020203" pitchFamily="18" charset="0"/>
            </a:endParaRPr>
          </a:p>
          <a:p>
            <a:pPr algn="ctr"/>
            <a:endParaRPr lang="fr-FR" sz="1800" dirty="0">
              <a:latin typeface="Bodoni MT" panose="02070603080606020203" pitchFamily="18" charset="0"/>
            </a:endParaRPr>
          </a:p>
        </p:txBody>
      </p:sp>
      <p:pic>
        <p:nvPicPr>
          <p:cNvPr id="111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CF099ACC-9983-4D01-8A63-30CF7ABF625D}"/>
              </a:ext>
            </a:extLst>
          </p:cNvPr>
          <p:cNvSpPr txBox="1"/>
          <p:nvPr/>
        </p:nvSpPr>
        <p:spPr>
          <a:xfrm>
            <a:off x="1653707" y="1891438"/>
            <a:ext cx="9840502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just"/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3317371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 animBg="1" advAuto="0"/>
      <p:bldP spid="6" grpId="0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6A83FEB9-FCA8-2C10-451A-B982A5D8D9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1395434"/>
              </p:ext>
            </p:extLst>
          </p:nvPr>
        </p:nvGraphicFramePr>
        <p:xfrm>
          <a:off x="173438" y="326571"/>
          <a:ext cx="11659334" cy="6422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图片 3" descr="图片 3">
            <a:extLst>
              <a:ext uri="{FF2B5EF4-FFF2-40B4-BE49-F238E27FC236}">
                <a16:creationId xmlns:a16="http://schemas.microsoft.com/office/drawing/2014/main" id="{0E950F2E-FC52-A5A2-FA6B-8E63F6C6FC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437" y="5478906"/>
            <a:ext cx="1328792" cy="1379094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45088257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58AE7386-6551-4CD7-8514-D3703E78205C}"/>
              </a:ext>
            </a:extLst>
          </p:cNvPr>
          <p:cNvSpPr txBox="1"/>
          <p:nvPr/>
        </p:nvSpPr>
        <p:spPr>
          <a:xfrm>
            <a:off x="1452690" y="1216399"/>
            <a:ext cx="10478112" cy="66787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lvl="0" algn="just"/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- Nous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avons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moins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de prospects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interessés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par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nos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services: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soient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ils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ne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sont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pas stable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financièrement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pour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suivre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une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formation,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soient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ils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font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déja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des formations qui les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occupent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beaucoup et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ils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ne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désirent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pas faire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plusieurs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choses à la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fois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,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soient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ils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ne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souhaitent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pas encore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investir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pour le moment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ou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bien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trouve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nos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formations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chères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lorsqu’on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évoque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le prix</a:t>
            </a:r>
            <a:endParaRPr lang="fr-FR" sz="2400" dirty="0">
              <a:solidFill>
                <a:schemeClr val="accent6">
                  <a:lumMod val="75000"/>
                  <a:lumOff val="25000"/>
                </a:schemeClr>
              </a:solidFill>
              <a:latin typeface="Bodoni MT" panose="02070603080606020203" pitchFamily="18" charset="0"/>
            </a:endParaRPr>
          </a:p>
          <a:p>
            <a:pPr algn="just"/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 </a:t>
            </a:r>
            <a:endParaRPr lang="fr-FR" sz="2400" dirty="0">
              <a:solidFill>
                <a:schemeClr val="accent6">
                  <a:lumMod val="75000"/>
                  <a:lumOff val="25000"/>
                </a:schemeClr>
              </a:solidFill>
              <a:latin typeface="Bodoni MT" panose="02070603080606020203" pitchFamily="18" charset="0"/>
            </a:endParaRPr>
          </a:p>
          <a:p>
            <a:pPr lvl="0" algn="just"/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Les prospects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ayant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deja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fait le meeting sans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souscrire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à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nos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formations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sont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moins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interessés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après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ou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bien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ils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souhaitent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qu’on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les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rappelle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dans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plusieurs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mois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ou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bien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finalement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desiste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en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ce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qui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concerne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les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investissements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et ne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souhaitent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pas se lancer sur le coup</a:t>
            </a:r>
          </a:p>
          <a:p>
            <a:pPr lvl="0" algn="just"/>
            <a:endParaRPr lang="en-US" sz="2400" dirty="0">
              <a:solidFill>
                <a:schemeClr val="accent6">
                  <a:lumMod val="75000"/>
                  <a:lumOff val="25000"/>
                </a:schemeClr>
              </a:solidFill>
              <a:latin typeface="Bodoni MT" panose="02070603080606020203" pitchFamily="18" charset="0"/>
            </a:endParaRPr>
          </a:p>
          <a:p>
            <a:pPr algn="just"/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Les prospects qui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prennent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rendez-vous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sur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l’agenda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certains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n’assistent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pas et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reportent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continuellement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leur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meeting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ou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à la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limite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ne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reagissent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plus que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ce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soit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a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nos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appels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,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nos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messages </a:t>
            </a:r>
            <a:r>
              <a:rPr lang="en-US" sz="2400" dirty="0" err="1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ou</a:t>
            </a:r>
            <a:r>
              <a:rPr lang="en-US" sz="24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 mails</a:t>
            </a:r>
            <a:endParaRPr lang="fr-FR" sz="2400" dirty="0">
              <a:solidFill>
                <a:schemeClr val="accent6">
                  <a:lumMod val="75000"/>
                  <a:lumOff val="25000"/>
                </a:schemeClr>
              </a:solidFill>
              <a:latin typeface="Bodoni MT" panose="02070603080606020203" pitchFamily="18" charset="0"/>
            </a:endParaRPr>
          </a:p>
          <a:p>
            <a:pPr lvl="0" algn="just"/>
            <a:endParaRPr lang="en-US" sz="2400" dirty="0">
              <a:solidFill>
                <a:schemeClr val="accent6">
                  <a:lumMod val="75000"/>
                  <a:lumOff val="25000"/>
                </a:schemeClr>
              </a:solidFill>
              <a:latin typeface="Bodoni MT" panose="02070603080606020203" pitchFamily="18" charset="0"/>
            </a:endParaRPr>
          </a:p>
          <a:p>
            <a:pPr lvl="0" algn="just"/>
            <a:endParaRPr lang="en-US" sz="2400" dirty="0">
              <a:solidFill>
                <a:schemeClr val="accent6">
                  <a:lumMod val="75000"/>
                  <a:lumOff val="25000"/>
                </a:schemeClr>
              </a:solidFill>
              <a:latin typeface="Bodoni MT" panose="02070603080606020203" pitchFamily="18" charset="0"/>
            </a:endParaRPr>
          </a:p>
          <a:p>
            <a:pPr lvl="0" algn="just"/>
            <a:endParaRPr lang="fr-FR" sz="2400" dirty="0">
              <a:solidFill>
                <a:schemeClr val="accent6">
                  <a:lumMod val="75000"/>
                  <a:lumOff val="25000"/>
                </a:schemeClr>
              </a:solidFill>
              <a:latin typeface="Bodoni MT" panose="02070603080606020203" pitchFamily="18" charset="0"/>
            </a:endParaRPr>
          </a:p>
          <a:p>
            <a:pPr algn="just"/>
            <a:r>
              <a:rPr lang="en-US" sz="2000" dirty="0">
                <a:solidFill>
                  <a:schemeClr val="accent6">
                    <a:lumMod val="75000"/>
                    <a:lumOff val="25000"/>
                  </a:schemeClr>
                </a:solidFill>
                <a:latin typeface="Bodoni MT" panose="02070603080606020203" pitchFamily="18" charset="0"/>
              </a:rPr>
              <a:t> </a:t>
            </a:r>
            <a:endParaRPr lang="fr-FR" sz="2000" dirty="0">
              <a:solidFill>
                <a:schemeClr val="accent6">
                  <a:lumMod val="75000"/>
                  <a:lumOff val="25000"/>
                </a:schemeClr>
              </a:solidFill>
              <a:latin typeface="Bodoni MT" panose="02070603080606020203" pitchFamily="18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859F255-C65E-48EB-BDDB-8FEF8F93688A}"/>
              </a:ext>
            </a:extLst>
          </p:cNvPr>
          <p:cNvSpPr txBox="1"/>
          <p:nvPr/>
        </p:nvSpPr>
        <p:spPr>
          <a:xfrm>
            <a:off x="5540189" y="5429569"/>
            <a:ext cx="2303114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FillTx/>
                <a:latin typeface="+mj-lt"/>
                <a:ea typeface="+mj-ea"/>
                <a:cs typeface="+mj-cs"/>
                <a:sym typeface="等线"/>
              </a:rPr>
              <a:t>Difficultés</a:t>
            </a:r>
            <a:endParaRPr kumimoji="0" lang="fr-CM" sz="1800" b="0" i="0" u="none" strike="noStrike" cap="none" spc="0" normalizeH="0" baseline="0" dirty="0">
              <a:ln>
                <a:noFill/>
              </a:ln>
              <a:solidFill>
                <a:schemeClr val="bg1">
                  <a:lumMod val="20000"/>
                  <a:lumOff val="80000"/>
                </a:schemeClr>
              </a:solidFill>
              <a:effectLst/>
              <a:uFillTx/>
              <a:latin typeface="+mj-lt"/>
              <a:ea typeface="+mj-ea"/>
              <a:cs typeface="+mj-cs"/>
              <a:sym typeface="等线"/>
            </a:endParaRPr>
          </a:p>
        </p:txBody>
      </p:sp>
      <p:sp>
        <p:nvSpPr>
          <p:cNvPr id="2" name="平行四边形 4">
            <a:extLst>
              <a:ext uri="{FF2B5EF4-FFF2-40B4-BE49-F238E27FC236}">
                <a16:creationId xmlns:a16="http://schemas.microsoft.com/office/drawing/2014/main" id="{D10540E8-44E8-6A9F-D8D1-A73C1B265923}"/>
              </a:ext>
            </a:extLst>
          </p:cNvPr>
          <p:cNvSpPr/>
          <p:nvPr/>
        </p:nvSpPr>
        <p:spPr>
          <a:xfrm>
            <a:off x="2522923" y="273096"/>
            <a:ext cx="7263334" cy="7085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95" y="0"/>
                </a:lnTo>
                <a:lnTo>
                  <a:pt x="21600" y="0"/>
                </a:lnTo>
                <a:lnTo>
                  <a:pt x="2030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  <a:effectLst>
            <a:outerShdw blurRad="228600" dist="38100" dir="2700000" rotWithShape="0">
              <a:srgbClr val="A6A6A6">
                <a:alpha val="83000"/>
              </a:srgbClr>
            </a:outerShdw>
          </a:effectLst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FR" sz="2400" dirty="0">
                <a:latin typeface="Bell MT" panose="02020503060305020303" pitchFamily="18" charset="0"/>
              </a:rPr>
              <a:t>LES </a:t>
            </a:r>
            <a:r>
              <a:rPr lang="fr-FR" sz="2400">
                <a:latin typeface="Bell MT" panose="02020503060305020303" pitchFamily="18" charset="0"/>
              </a:rPr>
              <a:t>DIFFICULTES RENCONTREES</a:t>
            </a:r>
            <a:endParaRPr sz="2400" dirty="0">
              <a:latin typeface="Bell MT" panose="02020503060305020303" pitchFamily="18" charset="0"/>
            </a:endParaRPr>
          </a:p>
        </p:txBody>
      </p:sp>
      <p:pic>
        <p:nvPicPr>
          <p:cNvPr id="6" name="图片 3" descr="图片 3">
            <a:extLst>
              <a:ext uri="{FF2B5EF4-FFF2-40B4-BE49-F238E27FC236}">
                <a16:creationId xmlns:a16="http://schemas.microsoft.com/office/drawing/2014/main" id="{A5956701-3134-90D4-C20D-EA0C3428F1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7868667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dvAuto="0"/>
      <p:bldP spid="2" grpId="0" animBg="1" advAuto="0"/>
    </p:bldLst>
  </p:timing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rgbClr val="B39782"/>
      </a:dk1>
      <a:lt1>
        <a:srgbClr val="317CB3"/>
      </a:lt1>
      <a:dk2>
        <a:srgbClr val="A7A7A7"/>
      </a:dk2>
      <a:lt2>
        <a:srgbClr val="535353"/>
      </a:lt2>
      <a:accent1>
        <a:srgbClr val="317CB3"/>
      </a:accent1>
      <a:accent2>
        <a:srgbClr val="1B4564"/>
      </a:accent2>
      <a:accent3>
        <a:srgbClr val="15354D"/>
      </a:accent3>
      <a:accent4>
        <a:srgbClr val="0F2536"/>
      </a:accent4>
      <a:accent5>
        <a:srgbClr val="08151E"/>
      </a:accent5>
      <a:accent6>
        <a:srgbClr val="020507"/>
      </a:accent6>
      <a:hlink>
        <a:srgbClr val="0000FF"/>
      </a:hlink>
      <a:folHlink>
        <a:srgbClr val="FF00FF"/>
      </a:folHlink>
    </a:clrScheme>
    <a:fontScheme name="Office 主题​​">
      <a:majorFont>
        <a:latin typeface="等线"/>
        <a:ea typeface="等线"/>
        <a:cs typeface="等线"/>
      </a:majorFont>
      <a:minorFont>
        <a:latin typeface="Helvetica"/>
        <a:ea typeface="Helvetica"/>
        <a:cs typeface="Helvetica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1"/>
            </a:solidFill>
            <a:effectLst/>
            <a:uFillTx/>
            <a:latin typeface="+mj-lt"/>
            <a:ea typeface="+mj-ea"/>
            <a:cs typeface="+mj-cs"/>
            <a:sym typeface="等线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1"/>
            </a:solidFill>
            <a:effectLst/>
            <a:uFillTx/>
            <a:latin typeface="+mj-lt"/>
            <a:ea typeface="+mj-ea"/>
            <a:cs typeface="+mj-cs"/>
            <a:sym typeface="等线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主题​​">
  <a:themeElements>
    <a:clrScheme name="Office 主题​​">
      <a:dk1>
        <a:srgbClr val="B39782"/>
      </a:dk1>
      <a:lt1>
        <a:srgbClr val="317CB3"/>
      </a:lt1>
      <a:dk2>
        <a:srgbClr val="A7A7A7"/>
      </a:dk2>
      <a:lt2>
        <a:srgbClr val="535353"/>
      </a:lt2>
      <a:accent1>
        <a:srgbClr val="317CB3"/>
      </a:accent1>
      <a:accent2>
        <a:srgbClr val="1B4564"/>
      </a:accent2>
      <a:accent3>
        <a:srgbClr val="15354D"/>
      </a:accent3>
      <a:accent4>
        <a:srgbClr val="0F2536"/>
      </a:accent4>
      <a:accent5>
        <a:srgbClr val="08151E"/>
      </a:accent5>
      <a:accent6>
        <a:srgbClr val="020507"/>
      </a:accent6>
      <a:hlink>
        <a:srgbClr val="0000FF"/>
      </a:hlink>
      <a:folHlink>
        <a:srgbClr val="FF00FF"/>
      </a:folHlink>
    </a:clrScheme>
    <a:fontScheme name="Office 主题​​">
      <a:majorFont>
        <a:latin typeface="等线"/>
        <a:ea typeface="等线"/>
        <a:cs typeface="等线"/>
      </a:majorFont>
      <a:minorFont>
        <a:latin typeface="Helvetica"/>
        <a:ea typeface="Helvetica"/>
        <a:cs typeface="Helvetica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1"/>
            </a:solidFill>
            <a:effectLst/>
            <a:uFillTx/>
            <a:latin typeface="+mj-lt"/>
            <a:ea typeface="+mj-ea"/>
            <a:cs typeface="+mj-cs"/>
            <a:sym typeface="等线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1"/>
            </a:solidFill>
            <a:effectLst/>
            <a:uFillTx/>
            <a:latin typeface="+mj-lt"/>
            <a:ea typeface="+mj-ea"/>
            <a:cs typeface="+mj-cs"/>
            <a:sym typeface="等线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216</Words>
  <Application>Microsoft Office PowerPoint</Application>
  <PresentationFormat>Grand écran</PresentationFormat>
  <Paragraphs>22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等线</vt:lpstr>
      <vt:lpstr>等线 Light</vt:lpstr>
      <vt:lpstr>Arial</vt:lpstr>
      <vt:lpstr>Bell MT</vt:lpstr>
      <vt:lpstr>Bodoni MT</vt:lpstr>
      <vt:lpstr>Office 主题​​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Fogue</dc:creator>
  <cp:lastModifiedBy>FOGUE</cp:lastModifiedBy>
  <cp:revision>128</cp:revision>
  <dcterms:modified xsi:type="dcterms:W3CDTF">2025-02-04T16:09:26Z</dcterms:modified>
</cp:coreProperties>
</file>