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84" r:id="rId3"/>
    <p:sldId id="288" r:id="rId4"/>
    <p:sldId id="290" r:id="rId5"/>
    <p:sldId id="292" r:id="rId6"/>
    <p:sldId id="289" r:id="rId7"/>
    <p:sldId id="291" r:id="rId8"/>
    <p:sldId id="287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CF2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>
              <a:alpha val="20000"/>
            </a:schemeClr>
          </a:solidFill>
        </a:fill>
      </a:tcStyle>
    </a:firstCol>
    <a:lastRow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508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9865234"/>
      </p:ext>
    </p:extLst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1pPr>
    <a:lvl2pPr indent="2286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2pPr>
    <a:lvl3pPr indent="4572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3pPr>
    <a:lvl4pPr indent="6858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4pPr>
    <a:lvl5pPr indent="9144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5pPr>
    <a:lvl6pPr indent="11430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6pPr>
    <a:lvl7pPr indent="13716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7pPr>
    <a:lvl8pPr indent="16002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8pPr>
    <a:lvl9pPr indent="18288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M" dirty="0"/>
          </a:p>
        </p:txBody>
      </p:sp>
    </p:spTree>
    <p:extLst>
      <p:ext uri="{BB962C8B-B14F-4D97-AF65-F5344CB8AC3E}">
        <p14:creationId xmlns:p14="http://schemas.microsoft.com/office/powerpoint/2010/main" val="471195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1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1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30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DA9C9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DA9C9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DA9C9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DA9C9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DA9C9"/>
                </a:solidFill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9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8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9" name="文本占位符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73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4" name="文本占位符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83" name="图片占位符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8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DA9C9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平行四边形 2"/>
          <p:cNvSpPr/>
          <p:nvPr/>
        </p:nvSpPr>
        <p:spPr>
          <a:xfrm>
            <a:off x="8140700" y="0"/>
            <a:ext cx="3721101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5" name="任意多边形 16"/>
          <p:cNvSpPr/>
          <p:nvPr/>
        </p:nvSpPr>
        <p:spPr>
          <a:xfrm>
            <a:off x="10172234" y="0"/>
            <a:ext cx="2019768" cy="165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00" y="0"/>
                </a:moveTo>
                <a:lnTo>
                  <a:pt x="21600" y="0"/>
                </a:lnTo>
                <a:lnTo>
                  <a:pt x="21600" y="15147"/>
                </a:lnTo>
                <a:lnTo>
                  <a:pt x="1637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6" name="任意多边形 17"/>
          <p:cNvSpPr/>
          <p:nvPr/>
        </p:nvSpPr>
        <p:spPr>
          <a:xfrm>
            <a:off x="0" y="5272340"/>
            <a:ext cx="2044701" cy="1676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28" y="0"/>
                </a:moveTo>
                <a:lnTo>
                  <a:pt x="21600" y="0"/>
                </a:lnTo>
                <a:lnTo>
                  <a:pt x="4048" y="21600"/>
                </a:lnTo>
                <a:lnTo>
                  <a:pt x="0" y="21600"/>
                </a:lnTo>
                <a:lnTo>
                  <a:pt x="0" y="6679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7" name="平行四边形 9"/>
          <p:cNvSpPr/>
          <p:nvPr/>
        </p:nvSpPr>
        <p:spPr>
          <a:xfrm>
            <a:off x="281123" y="4719144"/>
            <a:ext cx="3721102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8" name="ZoneTexte 3"/>
          <p:cNvSpPr txBox="1"/>
          <p:nvPr/>
        </p:nvSpPr>
        <p:spPr>
          <a:xfrm>
            <a:off x="1453445" y="2664702"/>
            <a:ext cx="928511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8000" b="1" i="1">
                <a:latin typeface="Bahnschrift SemiBold SemiConden"/>
                <a:ea typeface="Bahnschrift SemiBold SemiConden"/>
                <a:cs typeface="Bahnschrift SemiBold SemiConden"/>
                <a:sym typeface="Bahnschrift SemiBold SemiConden"/>
              </a:defRPr>
            </a:lvl1pPr>
          </a:lstStyle>
          <a:p>
            <a:r>
              <a:rPr lang="fr-FR" sz="3600" dirty="0">
                <a:latin typeface="Bodoni MT" panose="02070603080606020203" pitchFamily="18" charset="0"/>
              </a:rPr>
              <a:t>Présentation des activités menées durant la semaine dans mon département</a:t>
            </a:r>
            <a:endParaRPr sz="3600" dirty="0">
              <a:latin typeface="Bodoni MT" panose="02070603080606020203" pitchFamily="18" charset="0"/>
            </a:endParaRPr>
          </a:p>
        </p:txBody>
      </p:sp>
      <p:sp>
        <p:nvSpPr>
          <p:cNvPr id="99" name="直接连接符 11"/>
          <p:cNvSpPr/>
          <p:nvPr/>
        </p:nvSpPr>
        <p:spPr>
          <a:xfrm flipH="1" flipV="1">
            <a:off x="281122" y="3307079"/>
            <a:ext cx="2404205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直接连接符 13"/>
          <p:cNvSpPr/>
          <p:nvPr/>
        </p:nvSpPr>
        <p:spPr>
          <a:xfrm flipH="1">
            <a:off x="9614897" y="3307079"/>
            <a:ext cx="2295981" cy="508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101" name="图片 5" descr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9818" y="5272340"/>
            <a:ext cx="1624599" cy="14949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 rot="20049331">
            <a:off x="1026344" y="400914"/>
            <a:ext cx="4138367" cy="9305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/>
          <p:cNvSpPr txBox="1"/>
          <p:nvPr/>
        </p:nvSpPr>
        <p:spPr>
          <a:xfrm rot="20124122">
            <a:off x="1933777" y="289710"/>
            <a:ext cx="347031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sz="2800" dirty="0">
                <a:latin typeface="Bell MT" panose="02020503060305020303" pitchFamily="18" charset="0"/>
              </a:rPr>
              <a:t>MON THEME</a:t>
            </a:r>
            <a:endParaRPr sz="2800" dirty="0">
              <a:latin typeface="Bell MT" panose="02020503060305020303" pitchFamily="18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480804" y="2983846"/>
            <a:ext cx="11328338" cy="2308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r>
              <a:rPr lang="fr-FR" sz="3600" b="1" i="1" u="sng" dirty="0">
                <a:latin typeface="Bodoni MT" panose="02070603080606020203" pitchFamily="18" charset="0"/>
              </a:rPr>
              <a:t>                                      BILAN HEBDOMADAIRE</a:t>
            </a:r>
          </a:p>
          <a:p>
            <a:pPr algn="just"/>
            <a:endParaRPr lang="fr-FR" sz="3600" i="1" u="sng" dirty="0">
              <a:latin typeface="Bodoni MT" panose="02070603080606020203" pitchFamily="18" charset="0"/>
            </a:endParaRPr>
          </a:p>
          <a:p>
            <a:pPr algn="just"/>
            <a:r>
              <a:rPr lang="fr-FR" sz="3600" dirty="0">
                <a:latin typeface="Bodoni MT" panose="02070603080606020203" pitchFamily="18" charset="0"/>
              </a:rPr>
              <a:t>Il s’agit de présenter mon bilan de la semaine du 02 au 06 Novembre 2024 dans le service call</a:t>
            </a: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F099ACC-9983-4D01-8A63-30CF7ABF625D}"/>
              </a:ext>
            </a:extLst>
          </p:cNvPr>
          <p:cNvSpPr txBox="1"/>
          <p:nvPr/>
        </p:nvSpPr>
        <p:spPr>
          <a:xfrm>
            <a:off x="1653707" y="1891438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1737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6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1227524" y="275811"/>
            <a:ext cx="4484069" cy="9216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2400" dirty="0">
                <a:latin typeface="Bell MT" panose="02020503060305020303" pitchFamily="18" charset="0"/>
              </a:rPr>
              <a:t>TACHES EFFECTUEES </a:t>
            </a:r>
            <a:endParaRPr sz="2400" dirty="0"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1612858" y="1835073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46B540F-F45E-44CE-83FF-EB09DF71F627}"/>
              </a:ext>
            </a:extLst>
          </p:cNvPr>
          <p:cNvSpPr txBox="1"/>
          <p:nvPr/>
        </p:nvSpPr>
        <p:spPr>
          <a:xfrm>
            <a:off x="1037939" y="1548059"/>
            <a:ext cx="10116122" cy="5001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lang="fr-FR" sz="1100" i="1" dirty="0"/>
          </a:p>
          <a:p>
            <a:pPr marL="571500" indent="-571500">
              <a:buFontTx/>
              <a:buChar char="-"/>
            </a:pPr>
            <a:r>
              <a:rPr lang="fr-FR" sz="2800" dirty="0">
                <a:latin typeface="Bodoni MT" panose="02070603080606020203" pitchFamily="18" charset="0"/>
              </a:rPr>
              <a:t>Passer les appels et planifiés 2 meeting par jour</a:t>
            </a:r>
          </a:p>
          <a:p>
            <a:pPr marL="571500" indent="-571500">
              <a:buFontTx/>
              <a:buChar char="-"/>
            </a:pPr>
            <a:r>
              <a:rPr lang="fr-FR" sz="28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Fournir un script pour la consultation immigration</a:t>
            </a:r>
          </a:p>
          <a:p>
            <a:pPr marL="571500" indent="-571500">
              <a:buFontTx/>
              <a:buChar char="-"/>
            </a:pPr>
            <a:r>
              <a:rPr lang="fr-FR" sz="2800" dirty="0">
                <a:latin typeface="Bodoni MT" panose="02070603080606020203" pitchFamily="18" charset="0"/>
              </a:rPr>
              <a:t>Planifier à Monsieur deux meeting zoom avec M. </a:t>
            </a:r>
            <a:r>
              <a:rPr lang="fr-FR" sz="2800" dirty="0" err="1">
                <a:latin typeface="Bodoni MT" panose="02070603080606020203" pitchFamily="18" charset="0"/>
              </a:rPr>
              <a:t>tofic</a:t>
            </a:r>
            <a:r>
              <a:rPr lang="fr-FR" sz="2800" dirty="0">
                <a:latin typeface="Bodoni MT" panose="02070603080606020203" pitchFamily="18" charset="0"/>
              </a:rPr>
              <a:t> et </a:t>
            </a:r>
            <a:r>
              <a:rPr lang="fr-FR" sz="2800" dirty="0" err="1">
                <a:latin typeface="Bodoni MT" panose="02070603080606020203" pitchFamily="18" charset="0"/>
              </a:rPr>
              <a:t>M.Wandji</a:t>
            </a:r>
            <a:endParaRPr lang="fr-FR" sz="2800" dirty="0">
              <a:latin typeface="Bodoni MT" panose="02070603080606020203" pitchFamily="18" charset="0"/>
            </a:endParaRPr>
          </a:p>
          <a:p>
            <a:pPr marL="571500" indent="-571500" algn="just">
              <a:buFontTx/>
              <a:buChar char="-"/>
            </a:pPr>
            <a:r>
              <a:rPr lang="fr-FR" sz="28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Passer les appels du calendrier en ce qui concerne la consultation immigration</a:t>
            </a:r>
          </a:p>
          <a:p>
            <a:pPr marL="571500" indent="-571500">
              <a:buFontTx/>
              <a:buChar char="-"/>
            </a:pPr>
            <a:r>
              <a:rPr lang="fr-FR" sz="2800" dirty="0">
                <a:latin typeface="Bodoni MT" panose="02070603080606020203" pitchFamily="18" charset="0"/>
              </a:rPr>
              <a:t>Suivre les étudiants qui avaient des préoccupations avec leur projet immobilier ou autres </a:t>
            </a:r>
          </a:p>
          <a:p>
            <a:pPr marL="571500" indent="-571500">
              <a:buFontTx/>
              <a:buChar char="-"/>
            </a:pPr>
            <a:r>
              <a:rPr lang="fr-FR" sz="2800" dirty="0">
                <a:latin typeface="Bodoni MT" panose="02070603080606020203" pitchFamily="18" charset="0"/>
              </a:rPr>
              <a:t>Enregistrer les nouveaux leads du livre VIA</a:t>
            </a:r>
          </a:p>
          <a:p>
            <a:pPr marL="571500" indent="-571500">
              <a:buFontTx/>
              <a:buChar char="-"/>
            </a:pPr>
            <a:r>
              <a:rPr lang="fr-FR" sz="2800" dirty="0">
                <a:latin typeface="Bodoni MT" panose="02070603080606020203" pitchFamily="18" charset="0"/>
              </a:rPr>
              <a:t>Relancer les anciens prospects dont l’intérêt était porté sur l’immobilier</a:t>
            </a:r>
          </a:p>
        </p:txBody>
      </p:sp>
    </p:spTree>
    <p:extLst>
      <p:ext uri="{BB962C8B-B14F-4D97-AF65-F5344CB8AC3E}">
        <p14:creationId xmlns:p14="http://schemas.microsoft.com/office/powerpoint/2010/main" val="289909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7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98284-EA8D-3978-1A26-BB83F57D3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>
            <a:extLst>
              <a:ext uri="{FF2B5EF4-FFF2-40B4-BE49-F238E27FC236}">
                <a16:creationId xmlns:a16="http://schemas.microsoft.com/office/drawing/2014/main" id="{CA693BE7-E2CD-7517-9F60-4C32CC22F570}"/>
              </a:ext>
            </a:extLst>
          </p:cNvPr>
          <p:cNvSpPr/>
          <p:nvPr/>
        </p:nvSpPr>
        <p:spPr>
          <a:xfrm>
            <a:off x="1347266" y="216749"/>
            <a:ext cx="5848190" cy="708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2400" dirty="0">
                <a:latin typeface="Bell MT" panose="02020503060305020303" pitchFamily="18" charset="0"/>
              </a:rPr>
              <a:t>PRESENTATION DU BILAN</a:t>
            </a:r>
            <a:endParaRPr sz="2400" dirty="0">
              <a:latin typeface="Bell MT" panose="02020503060305020303" pitchFamily="18" charset="0"/>
            </a:endParaRPr>
          </a:p>
        </p:txBody>
      </p:sp>
      <p:sp>
        <p:nvSpPr>
          <p:cNvPr id="109" name="Rectangle 1">
            <a:extLst>
              <a:ext uri="{FF2B5EF4-FFF2-40B4-BE49-F238E27FC236}">
                <a16:creationId xmlns:a16="http://schemas.microsoft.com/office/drawing/2014/main" id="{59F56C14-4DB9-1F3E-CF7F-7EC7B70B79ED}"/>
              </a:ext>
            </a:extLst>
          </p:cNvPr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8B53D375-C97C-CAAE-95AF-F58EBCA027C8}"/>
              </a:ext>
            </a:extLst>
          </p:cNvPr>
          <p:cNvSpPr txBox="1"/>
          <p:nvPr/>
        </p:nvSpPr>
        <p:spPr>
          <a:xfrm>
            <a:off x="381661" y="1056268"/>
            <a:ext cx="11039036" cy="6032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r>
              <a:rPr lang="fr-FR" sz="2600" i="1" dirty="0">
                <a:latin typeface="Bodoni MT" panose="02070603080606020203" pitchFamily="18" charset="0"/>
              </a:rPr>
              <a:t>Durant cette semaine voici comment se présente mes activités effectuées en semaine:</a:t>
            </a:r>
          </a:p>
          <a:p>
            <a:pPr algn="just"/>
            <a:endParaRPr lang="fr-FR" sz="2400" i="1" dirty="0">
              <a:latin typeface="Bodoni MT" panose="020706030806060202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fait mon bilan du mois de Novembre qui se présente comme suit: (33 meeting planifiés sur l’agenda, 5 meeting validés, 23 rendez vous sur l’agenda)</a:t>
            </a:r>
          </a:p>
          <a:p>
            <a:pPr algn="just"/>
            <a:r>
              <a:rPr lang="fr-FR" sz="2400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« Comme difficultés nous n’avons pas eu assez de bon profil qui était intéressé par nos formations pour le moment la majeure partie ont préférés être recontacter l’année prochaine »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Pour le call j’ai passé au total 45 appels planifié 3 meeting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présenté un document </a:t>
            </a:r>
            <a:r>
              <a:rPr lang="fr-FR" sz="2400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word</a:t>
            </a:r>
            <a:r>
              <a:rPr lang="fr-FR" sz="2400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 qui montrait comment reconnaitre un prospect non éligible à l’acquisition d’un bien immobilier en Allemagne qui a été validé par Monsieur et mis à la disponibilité de mes collègues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planifié des meeting zoom avec Monsieur </a:t>
            </a:r>
            <a:r>
              <a:rPr lang="fr-FR" sz="2400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Tofic</a:t>
            </a:r>
            <a:r>
              <a:rPr lang="fr-FR" sz="2400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 et Monsieur </a:t>
            </a:r>
            <a:r>
              <a:rPr lang="fr-FR" sz="2400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Wandji</a:t>
            </a:r>
            <a:r>
              <a:rPr lang="fr-FR" sz="2400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 mais monsieur était trop occupé pour échanger avec eux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déjà échangé avec 3 prospects sur la consultation immigration  et ils ne sont pas encore prêt dans leur démarches pour voyager </a:t>
            </a:r>
          </a:p>
          <a:p>
            <a:pPr algn="just"/>
            <a:endParaRPr lang="fr-FR" sz="2400" i="1" dirty="0"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78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7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98AB0-6913-0245-3B71-609F7F5B3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">
            <a:extLst>
              <a:ext uri="{FF2B5EF4-FFF2-40B4-BE49-F238E27FC236}">
                <a16:creationId xmlns:a16="http://schemas.microsoft.com/office/drawing/2014/main" id="{DC6E4EAB-3DE6-6BD6-495A-EDF963D578D8}"/>
              </a:ext>
            </a:extLst>
          </p:cNvPr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pic>
        <p:nvPicPr>
          <p:cNvPr id="111" name="图片 3" descr="图片 3">
            <a:extLst>
              <a:ext uri="{FF2B5EF4-FFF2-40B4-BE49-F238E27FC236}">
                <a16:creationId xmlns:a16="http://schemas.microsoft.com/office/drawing/2014/main" id="{7B9BFE02-4139-B262-1506-52B8B04B5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5C7E4205-0330-A5F1-8736-C348203BC502}"/>
              </a:ext>
            </a:extLst>
          </p:cNvPr>
          <p:cNvSpPr txBox="1"/>
          <p:nvPr/>
        </p:nvSpPr>
        <p:spPr>
          <a:xfrm>
            <a:off x="1403335" y="479325"/>
            <a:ext cx="10116122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fais un rapport à madame marina en ce qui concerne le suivi des étudiants dont je gérais les préoccupations son absence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relancé 2 prospects en ce qui concerne leur projet d’investissement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La journée du mercredi 4/12/2024: je n’ai pas travaillé faute de courant et ma machine était déchargé</a:t>
            </a:r>
          </a:p>
        </p:txBody>
      </p:sp>
    </p:spTree>
    <p:extLst>
      <p:ext uri="{BB962C8B-B14F-4D97-AF65-F5344CB8AC3E}">
        <p14:creationId xmlns:p14="http://schemas.microsoft.com/office/powerpoint/2010/main" val="1239241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 advAuto="0"/>
      <p:bldP spid="7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58AE7386-6551-4CD7-8514-D3703E78205C}"/>
              </a:ext>
            </a:extLst>
          </p:cNvPr>
          <p:cNvSpPr txBox="1"/>
          <p:nvPr/>
        </p:nvSpPr>
        <p:spPr>
          <a:xfrm>
            <a:off x="1376432" y="1361099"/>
            <a:ext cx="10478112" cy="55707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lvl="0"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- Nous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avons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moins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de prospects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interessés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par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services: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soient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stable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financièrement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pour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suivre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une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formation,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soient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font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déja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des formations qui les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occupent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beaucoup et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désirent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faire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plusieurs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choses à la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fois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soient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souhaitent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encore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investir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pour le moment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bien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trouve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formations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chères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lorsqu’on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évoque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le prix</a:t>
            </a:r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 </a:t>
            </a:r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lvl="0"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Les prospects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ayant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deja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fait le meeting sans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souscrire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à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formations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moins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interessés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après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bien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souhaitent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qu’on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les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rappelle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dans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plusieurs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mois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bien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finalement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desiste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en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qui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concerne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les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investissements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et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souhaitent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se lancer sur le coup</a:t>
            </a:r>
          </a:p>
          <a:p>
            <a:pPr lvl="0" algn="just"/>
            <a:endParaRPr lang="en-US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lvl="0"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Pour la consultation immigration la majeure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partie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des prospects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n’ont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encore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entamés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leur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procedure et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souhaite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encore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suivre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une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formation tant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qu’ils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n’ont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encore le visa et attaint le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niveau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de langue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requis</a:t>
            </a:r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algn="just"/>
            <a:r>
              <a:rPr lang="en-US" sz="20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 </a:t>
            </a:r>
            <a:endParaRPr lang="fr-FR" sz="20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859F255-C65E-48EB-BDDB-8FEF8F93688A}"/>
              </a:ext>
            </a:extLst>
          </p:cNvPr>
          <p:cNvSpPr txBox="1"/>
          <p:nvPr/>
        </p:nvSpPr>
        <p:spPr>
          <a:xfrm>
            <a:off x="5540189" y="5429569"/>
            <a:ext cx="230311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FillTx/>
                <a:latin typeface="+mj-lt"/>
                <a:ea typeface="+mj-ea"/>
                <a:cs typeface="+mj-cs"/>
                <a:sym typeface="等线"/>
              </a:rPr>
              <a:t>Difficultés</a:t>
            </a:r>
            <a:endParaRPr kumimoji="0" lang="fr-CM" sz="1800" b="0" i="0" u="none" strike="noStrike" cap="none" spc="0" normalizeH="0" baseline="0" dirty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FillTx/>
              <a:latin typeface="+mj-lt"/>
              <a:ea typeface="+mj-ea"/>
              <a:cs typeface="+mj-cs"/>
              <a:sym typeface="等线"/>
            </a:endParaRPr>
          </a:p>
        </p:txBody>
      </p:sp>
      <p:sp>
        <p:nvSpPr>
          <p:cNvPr id="2" name="平行四边形 4">
            <a:extLst>
              <a:ext uri="{FF2B5EF4-FFF2-40B4-BE49-F238E27FC236}">
                <a16:creationId xmlns:a16="http://schemas.microsoft.com/office/drawing/2014/main" id="{D10540E8-44E8-6A9F-D8D1-A73C1B265923}"/>
              </a:ext>
            </a:extLst>
          </p:cNvPr>
          <p:cNvSpPr/>
          <p:nvPr/>
        </p:nvSpPr>
        <p:spPr>
          <a:xfrm>
            <a:off x="2522923" y="273096"/>
            <a:ext cx="7263334" cy="708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2400" dirty="0">
                <a:latin typeface="Bell MT" panose="02020503060305020303" pitchFamily="18" charset="0"/>
              </a:rPr>
              <a:t>LES DIFFICULTES RENCONTRES</a:t>
            </a:r>
            <a:endParaRPr sz="2400" dirty="0">
              <a:latin typeface="Bell MT" panose="02020503060305020303" pitchFamily="18" charset="0"/>
            </a:endParaRPr>
          </a:p>
        </p:txBody>
      </p:sp>
      <p:pic>
        <p:nvPicPr>
          <p:cNvPr id="6" name="图片 3" descr="图片 3">
            <a:extLst>
              <a:ext uri="{FF2B5EF4-FFF2-40B4-BE49-F238E27FC236}">
                <a16:creationId xmlns:a16="http://schemas.microsoft.com/office/drawing/2014/main" id="{A5956701-3134-90D4-C20D-EA0C3428F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868667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2" grpId="0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948AA-1A69-B625-0047-0F4ED0A55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D6D0529D-10D8-58DC-9EA7-3AE96BE79BDF}"/>
              </a:ext>
            </a:extLst>
          </p:cNvPr>
          <p:cNvSpPr txBox="1"/>
          <p:nvPr/>
        </p:nvSpPr>
        <p:spPr>
          <a:xfrm>
            <a:off x="856944" y="112044"/>
            <a:ext cx="10478112" cy="29854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r>
              <a:rPr lang="en-US" sz="2000" b="1" dirty="0">
                <a:solidFill>
                  <a:schemeClr val="accent6"/>
                </a:solidFill>
                <a:latin typeface="Bodoni MT" panose="02070603080606020203" pitchFamily="18" charset="0"/>
              </a:rPr>
              <a:t> </a:t>
            </a:r>
            <a:endParaRPr lang="fr-FR" sz="2000" b="1" dirty="0">
              <a:solidFill>
                <a:schemeClr val="accent6"/>
              </a:solidFill>
              <a:latin typeface="Bodoni MT" panose="02070603080606020203" pitchFamily="18" charset="0"/>
            </a:endParaRPr>
          </a:p>
          <a:p>
            <a:pPr lvl="0"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Les prospects que madame Marina a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eu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a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recolter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leurs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contacts sur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Linkedin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très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réticents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lorsqu’on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les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appelle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du coup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échanger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avec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eux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est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très difficile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mais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nous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parvenons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à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échanger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avec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certains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.</a:t>
            </a:r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 </a:t>
            </a:r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lvl="0"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Les prospects qui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prennent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rendez-vous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sur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l’agenda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certains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n’assistent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et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reportent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continuellement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leur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meeting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à la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limite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reagissent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plus que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soit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a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appels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messages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mails</a:t>
            </a:r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1187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 rot="21018650">
            <a:off x="2479847" y="1139847"/>
            <a:ext cx="6767247" cy="4237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4000" dirty="0">
                <a:latin typeface="Bell MT" panose="02020503060305020303" pitchFamily="18" charset="0"/>
              </a:rPr>
              <a:t>MERCI A TOUS </a:t>
            </a:r>
            <a:endParaRPr sz="4000" dirty="0"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00231" y="398014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 rot="20722036">
            <a:off x="1552604" y="1835073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raphique 5" descr="Contour de visage d’ange avec un remplissage uni">
            <a:extLst>
              <a:ext uri="{FF2B5EF4-FFF2-40B4-BE49-F238E27FC236}">
                <a16:creationId xmlns:a16="http://schemas.microsoft.com/office/drawing/2014/main" id="{859327B3-1961-4818-9DCC-DF6BE0A7BE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403867">
            <a:off x="7374666" y="4052111"/>
            <a:ext cx="1851549" cy="110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47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</p:bld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rgbClr val="B39782"/>
      </a:dk1>
      <a:lt1>
        <a:srgbClr val="317CB3"/>
      </a:lt1>
      <a:dk2>
        <a:srgbClr val="A7A7A7"/>
      </a:dk2>
      <a:lt2>
        <a:srgbClr val="535353"/>
      </a:lt2>
      <a:accent1>
        <a:srgbClr val="317CB3"/>
      </a:accent1>
      <a:accent2>
        <a:srgbClr val="1B4564"/>
      </a:accent2>
      <a:accent3>
        <a:srgbClr val="15354D"/>
      </a:accent3>
      <a:accent4>
        <a:srgbClr val="0F2536"/>
      </a:accent4>
      <a:accent5>
        <a:srgbClr val="08151E"/>
      </a:accent5>
      <a:accent6>
        <a:srgbClr val="02050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 主题​​">
      <a:dk1>
        <a:srgbClr val="B39782"/>
      </a:dk1>
      <a:lt1>
        <a:srgbClr val="317CB3"/>
      </a:lt1>
      <a:dk2>
        <a:srgbClr val="A7A7A7"/>
      </a:dk2>
      <a:lt2>
        <a:srgbClr val="535353"/>
      </a:lt2>
      <a:accent1>
        <a:srgbClr val="317CB3"/>
      </a:accent1>
      <a:accent2>
        <a:srgbClr val="1B4564"/>
      </a:accent2>
      <a:accent3>
        <a:srgbClr val="15354D"/>
      </a:accent3>
      <a:accent4>
        <a:srgbClr val="0F2536"/>
      </a:accent4>
      <a:accent5>
        <a:srgbClr val="08151E"/>
      </a:accent5>
      <a:accent6>
        <a:srgbClr val="02050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550</Words>
  <Application>Microsoft Office PowerPoint</Application>
  <PresentationFormat>Grand écran</PresentationFormat>
  <Paragraphs>39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等线</vt:lpstr>
      <vt:lpstr>等线 Light</vt:lpstr>
      <vt:lpstr>Algerian</vt:lpstr>
      <vt:lpstr>Arial</vt:lpstr>
      <vt:lpstr>Bell MT</vt:lpstr>
      <vt:lpstr>Bodoni MT</vt:lpstr>
      <vt:lpstr>Office 主题​​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Fogue</dc:creator>
  <cp:lastModifiedBy>FOGUE</cp:lastModifiedBy>
  <cp:revision>129</cp:revision>
  <dcterms:modified xsi:type="dcterms:W3CDTF">2024-12-06T15:11:24Z</dcterms:modified>
</cp:coreProperties>
</file>