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84" r:id="rId3"/>
    <p:sldId id="291" r:id="rId4"/>
    <p:sldId id="292" r:id="rId5"/>
    <p:sldId id="288" r:id="rId6"/>
    <p:sldId id="294" r:id="rId7"/>
    <p:sldId id="293" r:id="rId8"/>
    <p:sldId id="295" r:id="rId9"/>
    <p:sldId id="296" r:id="rId10"/>
    <p:sldId id="297" r:id="rId11"/>
    <p:sldId id="298" r:id="rId12"/>
    <p:sldId id="299" r:id="rId13"/>
    <p:sldId id="301" r:id="rId14"/>
    <p:sldId id="300" r:id="rId15"/>
    <p:sldId id="302" r:id="rId16"/>
    <p:sldId id="303" r:id="rId17"/>
    <p:sldId id="304" r:id="rId18"/>
    <p:sldId id="305" r:id="rId19"/>
    <p:sldId id="306" r:id="rId20"/>
    <p:sldId id="307" r:id="rId21"/>
    <p:sldId id="28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M"/>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9238D-6BE1-4007-9363-D9DD37EA0D9D}" type="datetimeFigureOut">
              <a:rPr lang="fr-CM" smtClean="0"/>
              <a:t>03/02/2025</a:t>
            </a:fld>
            <a:endParaRPr lang="fr-CM"/>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M"/>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M"/>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2FE4E-95A1-4D7C-8946-6501766DE581}" type="slidenum">
              <a:rPr lang="fr-CM" smtClean="0"/>
              <a:t>‹N°›</a:t>
            </a:fld>
            <a:endParaRPr lang="fr-CM"/>
          </a:p>
        </p:txBody>
      </p:sp>
    </p:spTree>
    <p:extLst>
      <p:ext uri="{BB962C8B-B14F-4D97-AF65-F5344CB8AC3E}">
        <p14:creationId xmlns:p14="http://schemas.microsoft.com/office/powerpoint/2010/main" val="264865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47119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DE4B8-8640-4B6D-82EB-A1DE7736B88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M"/>
          </a:p>
        </p:txBody>
      </p:sp>
      <p:sp>
        <p:nvSpPr>
          <p:cNvPr id="3" name="Sous-titre 2">
            <a:extLst>
              <a:ext uri="{FF2B5EF4-FFF2-40B4-BE49-F238E27FC236}">
                <a16:creationId xmlns:a16="http://schemas.microsoft.com/office/drawing/2014/main" id="{D0E4ADF5-7629-4861-8D21-1505A40A7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M"/>
          </a:p>
        </p:txBody>
      </p:sp>
      <p:sp>
        <p:nvSpPr>
          <p:cNvPr id="4" name="Espace réservé de la date 3">
            <a:extLst>
              <a:ext uri="{FF2B5EF4-FFF2-40B4-BE49-F238E27FC236}">
                <a16:creationId xmlns:a16="http://schemas.microsoft.com/office/drawing/2014/main" id="{80564D7B-17A1-45C2-917B-7A773D5A6036}"/>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5" name="Espace réservé du pied de page 4">
            <a:extLst>
              <a:ext uri="{FF2B5EF4-FFF2-40B4-BE49-F238E27FC236}">
                <a16:creationId xmlns:a16="http://schemas.microsoft.com/office/drawing/2014/main" id="{57262B6C-282D-460C-9DD0-F9F07DD8C470}"/>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91C41D2B-8BAF-430F-8B7A-01D8855A51BD}"/>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40155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D4E176-823A-469D-9407-C653091161FD}"/>
              </a:ext>
            </a:extLst>
          </p:cNvPr>
          <p:cNvSpPr>
            <a:spLocks noGrp="1"/>
          </p:cNvSpPr>
          <p:nvPr>
            <p:ph type="title"/>
          </p:nvPr>
        </p:nvSpPr>
        <p:spPr/>
        <p:txBody>
          <a:bodyPr/>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ABDC4E8B-F883-4AF6-97D8-2B7FB0C4011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17691BD8-A0C4-4C4A-BEB8-0719B990171F}"/>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5" name="Espace réservé du pied de page 4">
            <a:extLst>
              <a:ext uri="{FF2B5EF4-FFF2-40B4-BE49-F238E27FC236}">
                <a16:creationId xmlns:a16="http://schemas.microsoft.com/office/drawing/2014/main" id="{AE5135B7-8FF0-40FE-A17C-F4FA74DF6C06}"/>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9D2F40A0-F707-4E38-AB98-80505405EF47}"/>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54551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E6380C-C920-40DE-9DCE-2F48E1B40BE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M"/>
          </a:p>
        </p:txBody>
      </p:sp>
      <p:sp>
        <p:nvSpPr>
          <p:cNvPr id="3" name="Espace réservé du texte vertical 2">
            <a:extLst>
              <a:ext uri="{FF2B5EF4-FFF2-40B4-BE49-F238E27FC236}">
                <a16:creationId xmlns:a16="http://schemas.microsoft.com/office/drawing/2014/main" id="{21E87AF1-D0E8-466B-875C-8FDAA484A4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49CBCFE9-394B-47B4-86A8-F384F9B73550}"/>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5" name="Espace réservé du pied de page 4">
            <a:extLst>
              <a:ext uri="{FF2B5EF4-FFF2-40B4-BE49-F238E27FC236}">
                <a16:creationId xmlns:a16="http://schemas.microsoft.com/office/drawing/2014/main" id="{B409AF22-11CB-4936-81F3-1F799DE12C8A}"/>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431B090B-DB56-4C91-A3B5-C1F87A376C87}"/>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381697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886510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4EE5D-CAF3-43B4-841D-0F2CD2569DC1}"/>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AA5CBF71-4814-40CB-8B3A-A07C624B7F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81510F5A-FC38-411E-96F0-69E17760675C}"/>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5" name="Espace réservé du pied de page 4">
            <a:extLst>
              <a:ext uri="{FF2B5EF4-FFF2-40B4-BE49-F238E27FC236}">
                <a16:creationId xmlns:a16="http://schemas.microsoft.com/office/drawing/2014/main" id="{4E09F680-6981-44C1-8601-CDA51B79CF7E}"/>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AB40D31A-40EE-407E-B664-CDEEAD64F2CF}"/>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04523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E6AC7-DBD5-4AFD-913F-8C4AF101304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M"/>
          </a:p>
        </p:txBody>
      </p:sp>
      <p:sp>
        <p:nvSpPr>
          <p:cNvPr id="3" name="Espace réservé du texte 2">
            <a:extLst>
              <a:ext uri="{FF2B5EF4-FFF2-40B4-BE49-F238E27FC236}">
                <a16:creationId xmlns:a16="http://schemas.microsoft.com/office/drawing/2014/main" id="{4A4F1844-2BAD-4451-9449-BFE2939DB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A7EBEE0-22CA-4C4A-90B2-029708648BE8}"/>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5" name="Espace réservé du pied de page 4">
            <a:extLst>
              <a:ext uri="{FF2B5EF4-FFF2-40B4-BE49-F238E27FC236}">
                <a16:creationId xmlns:a16="http://schemas.microsoft.com/office/drawing/2014/main" id="{ABF587C9-7020-4A33-AF6D-5BFFA4D1EFCD}"/>
              </a:ext>
            </a:extLst>
          </p:cNvPr>
          <p:cNvSpPr>
            <a:spLocks noGrp="1"/>
          </p:cNvSpPr>
          <p:nvPr>
            <p:ph type="ftr" sz="quarter" idx="11"/>
          </p:nvPr>
        </p:nvSpPr>
        <p:spPr/>
        <p:txBody>
          <a:bodyPr/>
          <a:lstStyle/>
          <a:p>
            <a:endParaRPr lang="fr-CM"/>
          </a:p>
        </p:txBody>
      </p:sp>
      <p:sp>
        <p:nvSpPr>
          <p:cNvPr id="6" name="Espace réservé du numéro de diapositive 5">
            <a:extLst>
              <a:ext uri="{FF2B5EF4-FFF2-40B4-BE49-F238E27FC236}">
                <a16:creationId xmlns:a16="http://schemas.microsoft.com/office/drawing/2014/main" id="{C7649664-BA39-49B7-897A-8BCB89A344F9}"/>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91017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F5C7A-2020-4E63-A122-E12112B1F8F4}"/>
              </a:ext>
            </a:extLst>
          </p:cNvPr>
          <p:cNvSpPr>
            <a:spLocks noGrp="1"/>
          </p:cNvSpPr>
          <p:nvPr>
            <p:ph type="title"/>
          </p:nvPr>
        </p:nvSpPr>
        <p:spPr/>
        <p:txBody>
          <a:bodyPr/>
          <a:lstStyle/>
          <a:p>
            <a:r>
              <a:rPr lang="fr-FR"/>
              <a:t>Modifiez le style du titre</a:t>
            </a:r>
            <a:endParaRPr lang="fr-CM"/>
          </a:p>
        </p:txBody>
      </p:sp>
      <p:sp>
        <p:nvSpPr>
          <p:cNvPr id="3" name="Espace réservé du contenu 2">
            <a:extLst>
              <a:ext uri="{FF2B5EF4-FFF2-40B4-BE49-F238E27FC236}">
                <a16:creationId xmlns:a16="http://schemas.microsoft.com/office/drawing/2014/main" id="{031B65D6-A886-432F-88D7-3CB30595D75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contenu 3">
            <a:extLst>
              <a:ext uri="{FF2B5EF4-FFF2-40B4-BE49-F238E27FC236}">
                <a16:creationId xmlns:a16="http://schemas.microsoft.com/office/drawing/2014/main" id="{85FA5746-69C7-421F-B4EB-05992E0007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e la date 4">
            <a:extLst>
              <a:ext uri="{FF2B5EF4-FFF2-40B4-BE49-F238E27FC236}">
                <a16:creationId xmlns:a16="http://schemas.microsoft.com/office/drawing/2014/main" id="{35F0369D-5618-47FE-8CDE-A82F7C9E159D}"/>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6" name="Espace réservé du pied de page 5">
            <a:extLst>
              <a:ext uri="{FF2B5EF4-FFF2-40B4-BE49-F238E27FC236}">
                <a16:creationId xmlns:a16="http://schemas.microsoft.com/office/drawing/2014/main" id="{C179390C-031B-49FD-8EC1-2B204DD319DC}"/>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99F1AE26-AD8D-4AEF-B22A-93AB50004EF0}"/>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16465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24F3F-9251-43CA-851C-425C5BDAF528}"/>
              </a:ext>
            </a:extLst>
          </p:cNvPr>
          <p:cNvSpPr>
            <a:spLocks noGrp="1"/>
          </p:cNvSpPr>
          <p:nvPr>
            <p:ph type="title"/>
          </p:nvPr>
        </p:nvSpPr>
        <p:spPr>
          <a:xfrm>
            <a:off x="839788" y="365125"/>
            <a:ext cx="10515600" cy="1325563"/>
          </a:xfrm>
        </p:spPr>
        <p:txBody>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6159B86E-A6BD-4D1B-AB58-B13A72D4E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646954-1CBA-4B53-8373-92D0290D184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5" name="Espace réservé du texte 4">
            <a:extLst>
              <a:ext uri="{FF2B5EF4-FFF2-40B4-BE49-F238E27FC236}">
                <a16:creationId xmlns:a16="http://schemas.microsoft.com/office/drawing/2014/main" id="{28497F03-326D-40C3-82FA-E4089F16C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44326F-7EBB-4723-AAED-ECE4DE96AFB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7" name="Espace réservé de la date 6">
            <a:extLst>
              <a:ext uri="{FF2B5EF4-FFF2-40B4-BE49-F238E27FC236}">
                <a16:creationId xmlns:a16="http://schemas.microsoft.com/office/drawing/2014/main" id="{ED70C6C5-F8CC-42E3-97DD-9F91B820FCF1}"/>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8" name="Espace réservé du pied de page 7">
            <a:extLst>
              <a:ext uri="{FF2B5EF4-FFF2-40B4-BE49-F238E27FC236}">
                <a16:creationId xmlns:a16="http://schemas.microsoft.com/office/drawing/2014/main" id="{D79197DF-A815-4D22-86C5-F36628C20C5E}"/>
              </a:ext>
            </a:extLst>
          </p:cNvPr>
          <p:cNvSpPr>
            <a:spLocks noGrp="1"/>
          </p:cNvSpPr>
          <p:nvPr>
            <p:ph type="ftr" sz="quarter" idx="11"/>
          </p:nvPr>
        </p:nvSpPr>
        <p:spPr/>
        <p:txBody>
          <a:bodyPr/>
          <a:lstStyle/>
          <a:p>
            <a:endParaRPr lang="fr-CM"/>
          </a:p>
        </p:txBody>
      </p:sp>
      <p:sp>
        <p:nvSpPr>
          <p:cNvPr id="9" name="Espace réservé du numéro de diapositive 8">
            <a:extLst>
              <a:ext uri="{FF2B5EF4-FFF2-40B4-BE49-F238E27FC236}">
                <a16:creationId xmlns:a16="http://schemas.microsoft.com/office/drawing/2014/main" id="{9478FE95-1713-4FF9-B803-63BE75962AE6}"/>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16360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8D39DB-9241-411F-9AB1-D572102FE6D1}"/>
              </a:ext>
            </a:extLst>
          </p:cNvPr>
          <p:cNvSpPr>
            <a:spLocks noGrp="1"/>
          </p:cNvSpPr>
          <p:nvPr>
            <p:ph type="title"/>
          </p:nvPr>
        </p:nvSpPr>
        <p:spPr/>
        <p:txBody>
          <a:bodyPr/>
          <a:lstStyle/>
          <a:p>
            <a:r>
              <a:rPr lang="fr-FR"/>
              <a:t>Modifiez le style du titre</a:t>
            </a:r>
            <a:endParaRPr lang="fr-CM"/>
          </a:p>
        </p:txBody>
      </p:sp>
      <p:sp>
        <p:nvSpPr>
          <p:cNvPr id="3" name="Espace réservé de la date 2">
            <a:extLst>
              <a:ext uri="{FF2B5EF4-FFF2-40B4-BE49-F238E27FC236}">
                <a16:creationId xmlns:a16="http://schemas.microsoft.com/office/drawing/2014/main" id="{627E587C-5F3F-4D9F-ACB1-B24CC58BB89B}"/>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4" name="Espace réservé du pied de page 3">
            <a:extLst>
              <a:ext uri="{FF2B5EF4-FFF2-40B4-BE49-F238E27FC236}">
                <a16:creationId xmlns:a16="http://schemas.microsoft.com/office/drawing/2014/main" id="{003E285B-76BE-4798-B95B-4CF61CB3CA13}"/>
              </a:ext>
            </a:extLst>
          </p:cNvPr>
          <p:cNvSpPr>
            <a:spLocks noGrp="1"/>
          </p:cNvSpPr>
          <p:nvPr>
            <p:ph type="ftr" sz="quarter" idx="11"/>
          </p:nvPr>
        </p:nvSpPr>
        <p:spPr/>
        <p:txBody>
          <a:bodyPr/>
          <a:lstStyle/>
          <a:p>
            <a:endParaRPr lang="fr-CM"/>
          </a:p>
        </p:txBody>
      </p:sp>
      <p:sp>
        <p:nvSpPr>
          <p:cNvPr id="5" name="Espace réservé du numéro de diapositive 4">
            <a:extLst>
              <a:ext uri="{FF2B5EF4-FFF2-40B4-BE49-F238E27FC236}">
                <a16:creationId xmlns:a16="http://schemas.microsoft.com/office/drawing/2014/main" id="{41B02705-9609-4EA8-B6F3-B2578DCC61D2}"/>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390491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484096-CAFE-443C-95EF-F470B2ABE07A}"/>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3" name="Espace réservé du pied de page 2">
            <a:extLst>
              <a:ext uri="{FF2B5EF4-FFF2-40B4-BE49-F238E27FC236}">
                <a16:creationId xmlns:a16="http://schemas.microsoft.com/office/drawing/2014/main" id="{D21AAE3B-4972-46C3-88FF-1EA620ACDB9A}"/>
              </a:ext>
            </a:extLst>
          </p:cNvPr>
          <p:cNvSpPr>
            <a:spLocks noGrp="1"/>
          </p:cNvSpPr>
          <p:nvPr>
            <p:ph type="ftr" sz="quarter" idx="11"/>
          </p:nvPr>
        </p:nvSpPr>
        <p:spPr/>
        <p:txBody>
          <a:bodyPr/>
          <a:lstStyle/>
          <a:p>
            <a:endParaRPr lang="fr-CM"/>
          </a:p>
        </p:txBody>
      </p:sp>
      <p:sp>
        <p:nvSpPr>
          <p:cNvPr id="4" name="Espace réservé du numéro de diapositive 3">
            <a:extLst>
              <a:ext uri="{FF2B5EF4-FFF2-40B4-BE49-F238E27FC236}">
                <a16:creationId xmlns:a16="http://schemas.microsoft.com/office/drawing/2014/main" id="{A93851CB-5369-4D66-9E47-A418F7EEE1EA}"/>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37145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5C0E3-9401-4696-BEF7-71D43CD906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du contenu 2">
            <a:extLst>
              <a:ext uri="{FF2B5EF4-FFF2-40B4-BE49-F238E27FC236}">
                <a16:creationId xmlns:a16="http://schemas.microsoft.com/office/drawing/2014/main" id="{C9000ED8-BF72-4C90-BBF9-B2828D05E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u texte 3">
            <a:extLst>
              <a:ext uri="{FF2B5EF4-FFF2-40B4-BE49-F238E27FC236}">
                <a16:creationId xmlns:a16="http://schemas.microsoft.com/office/drawing/2014/main" id="{722CB75D-18C9-4779-913D-AD618D920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04AFC1-C1A6-4875-917A-C6E52197E12C}"/>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6" name="Espace réservé du pied de page 5">
            <a:extLst>
              <a:ext uri="{FF2B5EF4-FFF2-40B4-BE49-F238E27FC236}">
                <a16:creationId xmlns:a16="http://schemas.microsoft.com/office/drawing/2014/main" id="{590E9683-3513-4B3B-897C-F216CC736E37}"/>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6C014D41-8357-42E9-AC12-ED81A2DB5154}"/>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26581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E6B09-575C-40FE-8F41-CD42831645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M"/>
          </a:p>
        </p:txBody>
      </p:sp>
      <p:sp>
        <p:nvSpPr>
          <p:cNvPr id="3" name="Espace réservé pour une image  2">
            <a:extLst>
              <a:ext uri="{FF2B5EF4-FFF2-40B4-BE49-F238E27FC236}">
                <a16:creationId xmlns:a16="http://schemas.microsoft.com/office/drawing/2014/main" id="{D49A6575-5DF6-463A-A005-FC9926A18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M"/>
          </a:p>
        </p:txBody>
      </p:sp>
      <p:sp>
        <p:nvSpPr>
          <p:cNvPr id="4" name="Espace réservé du texte 3">
            <a:extLst>
              <a:ext uri="{FF2B5EF4-FFF2-40B4-BE49-F238E27FC236}">
                <a16:creationId xmlns:a16="http://schemas.microsoft.com/office/drawing/2014/main" id="{2931C852-0EC6-496C-ABA9-8D2AD0816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538E6F-D0FD-4999-928B-E203538F4F65}"/>
              </a:ext>
            </a:extLst>
          </p:cNvPr>
          <p:cNvSpPr>
            <a:spLocks noGrp="1"/>
          </p:cNvSpPr>
          <p:nvPr>
            <p:ph type="dt" sz="half" idx="10"/>
          </p:nvPr>
        </p:nvSpPr>
        <p:spPr/>
        <p:txBody>
          <a:bodyPr/>
          <a:lstStyle/>
          <a:p>
            <a:fld id="{FE25722B-15C2-4B24-9AF9-96CF506B6551}" type="datetimeFigureOut">
              <a:rPr lang="fr-CM" smtClean="0"/>
              <a:t>03/02/2025</a:t>
            </a:fld>
            <a:endParaRPr lang="fr-CM"/>
          </a:p>
        </p:txBody>
      </p:sp>
      <p:sp>
        <p:nvSpPr>
          <p:cNvPr id="6" name="Espace réservé du pied de page 5">
            <a:extLst>
              <a:ext uri="{FF2B5EF4-FFF2-40B4-BE49-F238E27FC236}">
                <a16:creationId xmlns:a16="http://schemas.microsoft.com/office/drawing/2014/main" id="{59BD19F9-EA76-4813-B467-49F29A15945B}"/>
              </a:ext>
            </a:extLst>
          </p:cNvPr>
          <p:cNvSpPr>
            <a:spLocks noGrp="1"/>
          </p:cNvSpPr>
          <p:nvPr>
            <p:ph type="ftr" sz="quarter" idx="11"/>
          </p:nvPr>
        </p:nvSpPr>
        <p:spPr/>
        <p:txBody>
          <a:bodyPr/>
          <a:lstStyle/>
          <a:p>
            <a:endParaRPr lang="fr-CM"/>
          </a:p>
        </p:txBody>
      </p:sp>
      <p:sp>
        <p:nvSpPr>
          <p:cNvPr id="7" name="Espace réservé du numéro de diapositive 6">
            <a:extLst>
              <a:ext uri="{FF2B5EF4-FFF2-40B4-BE49-F238E27FC236}">
                <a16:creationId xmlns:a16="http://schemas.microsoft.com/office/drawing/2014/main" id="{8F4E1AE3-E0A9-433E-9AF6-986DC401740D}"/>
              </a:ext>
            </a:extLst>
          </p:cNvPr>
          <p:cNvSpPr>
            <a:spLocks noGrp="1"/>
          </p:cNvSpPr>
          <p:nvPr>
            <p:ph type="sldNum" sz="quarter" idx="12"/>
          </p:nvPr>
        </p:nvSpPr>
        <p:spPr/>
        <p:txBody>
          <a:bodyPr/>
          <a:lstStyle/>
          <a:p>
            <a:fld id="{870A266D-2D7F-48D0-894C-C3A2A3DA7669}" type="slidenum">
              <a:rPr lang="fr-CM" smtClean="0"/>
              <a:t>‹N°›</a:t>
            </a:fld>
            <a:endParaRPr lang="fr-CM"/>
          </a:p>
        </p:txBody>
      </p:sp>
    </p:spTree>
    <p:extLst>
      <p:ext uri="{BB962C8B-B14F-4D97-AF65-F5344CB8AC3E}">
        <p14:creationId xmlns:p14="http://schemas.microsoft.com/office/powerpoint/2010/main" val="141897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574EBC8-0E4F-4044-A4E2-D3B80EB6D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M"/>
          </a:p>
        </p:txBody>
      </p:sp>
      <p:sp>
        <p:nvSpPr>
          <p:cNvPr id="3" name="Espace réservé du texte 2">
            <a:extLst>
              <a:ext uri="{FF2B5EF4-FFF2-40B4-BE49-F238E27FC236}">
                <a16:creationId xmlns:a16="http://schemas.microsoft.com/office/drawing/2014/main" id="{0A3C3327-4B8A-41A1-968C-671B95C51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M"/>
          </a:p>
        </p:txBody>
      </p:sp>
      <p:sp>
        <p:nvSpPr>
          <p:cNvPr id="4" name="Espace réservé de la date 3">
            <a:extLst>
              <a:ext uri="{FF2B5EF4-FFF2-40B4-BE49-F238E27FC236}">
                <a16:creationId xmlns:a16="http://schemas.microsoft.com/office/drawing/2014/main" id="{0028EBF1-05A2-48E7-9C05-FA3BF42DA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5722B-15C2-4B24-9AF9-96CF506B6551}" type="datetimeFigureOut">
              <a:rPr lang="fr-CM" smtClean="0"/>
              <a:t>03/02/2025</a:t>
            </a:fld>
            <a:endParaRPr lang="fr-CM"/>
          </a:p>
        </p:txBody>
      </p:sp>
      <p:sp>
        <p:nvSpPr>
          <p:cNvPr id="5" name="Espace réservé du pied de page 4">
            <a:extLst>
              <a:ext uri="{FF2B5EF4-FFF2-40B4-BE49-F238E27FC236}">
                <a16:creationId xmlns:a16="http://schemas.microsoft.com/office/drawing/2014/main" id="{B9DA0748-56FF-495E-A596-918598B5E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M"/>
          </a:p>
        </p:txBody>
      </p:sp>
      <p:sp>
        <p:nvSpPr>
          <p:cNvPr id="6" name="Espace réservé du numéro de diapositive 5">
            <a:extLst>
              <a:ext uri="{FF2B5EF4-FFF2-40B4-BE49-F238E27FC236}">
                <a16:creationId xmlns:a16="http://schemas.microsoft.com/office/drawing/2014/main" id="{ABAB2BB5-F867-4F8D-8735-0FE1F1765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A266D-2D7F-48D0-894C-C3A2A3DA7669}" type="slidenum">
              <a:rPr lang="fr-CM" smtClean="0"/>
              <a:t>‹N°›</a:t>
            </a:fld>
            <a:endParaRPr lang="fr-CM"/>
          </a:p>
        </p:txBody>
      </p:sp>
    </p:spTree>
    <p:extLst>
      <p:ext uri="{BB962C8B-B14F-4D97-AF65-F5344CB8AC3E}">
        <p14:creationId xmlns:p14="http://schemas.microsoft.com/office/powerpoint/2010/main" val="210172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4" name="平行四边形 2"/>
          <p:cNvSpPr/>
          <p:nvPr/>
        </p:nvSpPr>
        <p:spPr>
          <a:xfrm>
            <a:off x="8140700" y="0"/>
            <a:ext cx="3721101" cy="2209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714" y="0"/>
                </a:lnTo>
                <a:lnTo>
                  <a:pt x="21600" y="0"/>
                </a:lnTo>
                <a:lnTo>
                  <a:pt x="8886" y="21600"/>
                </a:lnTo>
                <a:close/>
              </a:path>
            </a:pathLst>
          </a:custGeom>
          <a:solidFill>
            <a:schemeClr val="accent1"/>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5" name="任意多边形 16"/>
          <p:cNvSpPr/>
          <p:nvPr/>
        </p:nvSpPr>
        <p:spPr>
          <a:xfrm>
            <a:off x="10172234" y="0"/>
            <a:ext cx="2019768" cy="1651001"/>
          </a:xfrm>
          <a:custGeom>
            <a:avLst/>
            <a:gdLst/>
            <a:ahLst/>
            <a:cxnLst>
              <a:cxn ang="0">
                <a:pos x="wd2" y="hd2"/>
              </a:cxn>
              <a:cxn ang="5400000">
                <a:pos x="wd2" y="hd2"/>
              </a:cxn>
              <a:cxn ang="10800000">
                <a:pos x="wd2" y="hd2"/>
              </a:cxn>
              <a:cxn ang="16200000">
                <a:pos x="wd2" y="hd2"/>
              </a:cxn>
            </a:cxnLst>
            <a:rect l="0" t="0" r="r" b="b"/>
            <a:pathLst>
              <a:path w="21600" h="21600" extrusionOk="0">
                <a:moveTo>
                  <a:pt x="17500" y="0"/>
                </a:moveTo>
                <a:lnTo>
                  <a:pt x="21600" y="0"/>
                </a:lnTo>
                <a:lnTo>
                  <a:pt x="21600" y="15147"/>
                </a:lnTo>
                <a:lnTo>
                  <a:pt x="16372" y="21600"/>
                </a:lnTo>
                <a:lnTo>
                  <a:pt x="0" y="21600"/>
                </a:lnTo>
                <a:close/>
              </a:path>
            </a:pathLst>
          </a:custGeom>
          <a:solidFill>
            <a:srgbClr val="595959"/>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6" name="任意多边形 17"/>
          <p:cNvSpPr/>
          <p:nvPr/>
        </p:nvSpPr>
        <p:spPr>
          <a:xfrm>
            <a:off x="0" y="5181600"/>
            <a:ext cx="2044701" cy="1676401"/>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21600" y="0"/>
                </a:lnTo>
                <a:lnTo>
                  <a:pt x="4048" y="21600"/>
                </a:lnTo>
                <a:lnTo>
                  <a:pt x="0" y="21600"/>
                </a:lnTo>
                <a:lnTo>
                  <a:pt x="0" y="6679"/>
                </a:lnTo>
                <a:close/>
              </a:path>
            </a:pathLst>
          </a:custGeom>
          <a:solidFill>
            <a:srgbClr val="595959"/>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7" name="平行四边形 9"/>
          <p:cNvSpPr/>
          <p:nvPr/>
        </p:nvSpPr>
        <p:spPr>
          <a:xfrm>
            <a:off x="281123" y="4719144"/>
            <a:ext cx="3721102" cy="2209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714" y="0"/>
                </a:lnTo>
                <a:lnTo>
                  <a:pt x="21600" y="0"/>
                </a:lnTo>
                <a:lnTo>
                  <a:pt x="8886" y="21600"/>
                </a:lnTo>
                <a:close/>
              </a:path>
            </a:pathLst>
          </a:custGeom>
          <a:solidFill>
            <a:schemeClr val="accent1"/>
          </a:solidFill>
          <a:ln w="12700">
            <a:miter lim="400000"/>
          </a:ln>
        </p:spPr>
        <p:txBody>
          <a:bodyPr lIns="45719" rIns="45719" anchor="ctr"/>
          <a:lstStyle/>
          <a:p>
            <a:pPr algn="ctr">
              <a:lnSpc>
                <a:spcPct val="150000"/>
              </a:lnSpc>
              <a:defRPr>
                <a:solidFill>
                  <a:srgbClr val="FFFFFF"/>
                </a:solidFill>
                <a:latin typeface="Arial"/>
                <a:ea typeface="Arial"/>
                <a:cs typeface="Arial"/>
                <a:sym typeface="Arial"/>
              </a:defRPr>
            </a:pPr>
            <a:endParaRPr/>
          </a:p>
        </p:txBody>
      </p:sp>
      <p:sp>
        <p:nvSpPr>
          <p:cNvPr id="98" name="ZoneTexte 3"/>
          <p:cNvSpPr txBox="1"/>
          <p:nvPr/>
        </p:nvSpPr>
        <p:spPr>
          <a:xfrm>
            <a:off x="1453445" y="2664702"/>
            <a:ext cx="9285110"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8000" b="1" i="1">
                <a:latin typeface="Bahnschrift SemiBold SemiConden"/>
                <a:ea typeface="Bahnschrift SemiBold SemiConden"/>
                <a:cs typeface="Bahnschrift SemiBold SemiConden"/>
                <a:sym typeface="Bahnschrift SemiBold SemiConden"/>
              </a:defRPr>
            </a:lvl1pPr>
          </a:lstStyle>
          <a:p>
            <a:r>
              <a:rPr lang="fr-FR" sz="4000" dirty="0">
                <a:latin typeface="Arial Rounded MT Bold" panose="020F0704030504030204" pitchFamily="34" charset="0"/>
              </a:rPr>
              <a:t>Présentation du CRM BIGIN by ZOHO</a:t>
            </a:r>
            <a:endParaRPr sz="4000" dirty="0">
              <a:latin typeface="Arial Rounded MT Bold" panose="020F0704030504030204" pitchFamily="34" charset="0"/>
            </a:endParaRPr>
          </a:p>
        </p:txBody>
      </p:sp>
      <p:sp>
        <p:nvSpPr>
          <p:cNvPr id="99" name="直接连接符 11"/>
          <p:cNvSpPr/>
          <p:nvPr/>
        </p:nvSpPr>
        <p:spPr>
          <a:xfrm flipH="1">
            <a:off x="-150470" y="3307080"/>
            <a:ext cx="2835798" cy="0"/>
          </a:xfrm>
          <a:prstGeom prst="line">
            <a:avLst/>
          </a:prstGeom>
          <a:ln w="6350">
            <a:solidFill>
              <a:schemeClr val="accent1"/>
            </a:solidFill>
            <a:miter/>
          </a:ln>
        </p:spPr>
        <p:txBody>
          <a:bodyPr lIns="45719" rIns="45719"/>
          <a:lstStyle/>
          <a:p>
            <a:endParaRPr/>
          </a:p>
        </p:txBody>
      </p:sp>
      <p:sp>
        <p:nvSpPr>
          <p:cNvPr id="100" name="直接连接符 13"/>
          <p:cNvSpPr/>
          <p:nvPr/>
        </p:nvSpPr>
        <p:spPr>
          <a:xfrm flipH="1">
            <a:off x="9614897" y="3312160"/>
            <a:ext cx="2835798" cy="0"/>
          </a:xfrm>
          <a:prstGeom prst="line">
            <a:avLst/>
          </a:prstGeom>
          <a:ln w="6350">
            <a:solidFill>
              <a:schemeClr val="accent1"/>
            </a:solidFill>
            <a:miter/>
          </a:ln>
        </p:spPr>
        <p:txBody>
          <a:bodyPr lIns="45719" rIns="45719"/>
          <a:lstStyle/>
          <a:p>
            <a:endParaRPr dirty="0"/>
          </a:p>
        </p:txBody>
      </p:sp>
      <p:pic>
        <p:nvPicPr>
          <p:cNvPr id="101" name="图片 5" descr="图片 5"/>
          <p:cNvPicPr>
            <a:picLocks noChangeAspect="1"/>
          </p:cNvPicPr>
          <p:nvPr/>
        </p:nvPicPr>
        <p:blipFill>
          <a:blip r:embed="rId2"/>
          <a:stretch>
            <a:fillRect/>
          </a:stretch>
        </p:blipFill>
        <p:spPr>
          <a:xfrm>
            <a:off x="10369818" y="5272340"/>
            <a:ext cx="1624599" cy="149491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547DF47-7DA3-4E7B-BF3B-6FA9C2F26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4" y="876169"/>
            <a:ext cx="12084671" cy="5822086"/>
          </a:xfrm>
          <a:prstGeom prst="rect">
            <a:avLst/>
          </a:prstGeom>
        </p:spPr>
      </p:pic>
      <p:sp>
        <p:nvSpPr>
          <p:cNvPr id="4" name="Flèche : bas 3">
            <a:extLst>
              <a:ext uri="{FF2B5EF4-FFF2-40B4-BE49-F238E27FC236}">
                <a16:creationId xmlns:a16="http://schemas.microsoft.com/office/drawing/2014/main" id="{B9F02401-5945-4B65-BBB2-3947D9736995}"/>
              </a:ext>
            </a:extLst>
          </p:cNvPr>
          <p:cNvSpPr/>
          <p:nvPr/>
        </p:nvSpPr>
        <p:spPr>
          <a:xfrm rot="9023130">
            <a:off x="6470572" y="4346155"/>
            <a:ext cx="749147" cy="59491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M"/>
          </a:p>
        </p:txBody>
      </p:sp>
      <p:sp>
        <p:nvSpPr>
          <p:cNvPr id="5" name="ZoneTexte 4">
            <a:extLst>
              <a:ext uri="{FF2B5EF4-FFF2-40B4-BE49-F238E27FC236}">
                <a16:creationId xmlns:a16="http://schemas.microsoft.com/office/drawing/2014/main" id="{DD2D11E0-EC61-47F2-B81F-0B11F640F7B0}"/>
              </a:ext>
            </a:extLst>
          </p:cNvPr>
          <p:cNvSpPr txBox="1"/>
          <p:nvPr/>
        </p:nvSpPr>
        <p:spPr>
          <a:xfrm>
            <a:off x="2829828" y="259882"/>
            <a:ext cx="5486400" cy="400110"/>
          </a:xfrm>
          <a:prstGeom prst="rect">
            <a:avLst/>
          </a:prstGeom>
          <a:noFill/>
        </p:spPr>
        <p:txBody>
          <a:bodyPr wrap="square" rtlCol="0">
            <a:spAutoFit/>
          </a:bodyPr>
          <a:lstStyle/>
          <a:p>
            <a:pPr algn="ctr"/>
            <a:r>
              <a:rPr lang="fr-FR" sz="2000" b="1" i="1" u="sng" dirty="0"/>
              <a:t>CREATION DU CONTACT</a:t>
            </a:r>
            <a:endParaRPr lang="fr-CM" sz="2000" b="1" i="1" u="sng" dirty="0"/>
          </a:p>
        </p:txBody>
      </p:sp>
      <p:sp>
        <p:nvSpPr>
          <p:cNvPr id="6" name="Flèche : haut 5">
            <a:extLst>
              <a:ext uri="{FF2B5EF4-FFF2-40B4-BE49-F238E27FC236}">
                <a16:creationId xmlns:a16="http://schemas.microsoft.com/office/drawing/2014/main" id="{3788C45D-B69A-4B25-AA24-2DBED24AA3FD}"/>
              </a:ext>
            </a:extLst>
          </p:cNvPr>
          <p:cNvSpPr/>
          <p:nvPr/>
        </p:nvSpPr>
        <p:spPr>
          <a:xfrm rot="19867074">
            <a:off x="10789920" y="2002053"/>
            <a:ext cx="336884" cy="44276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M"/>
          </a:p>
        </p:txBody>
      </p:sp>
      <p:sp>
        <p:nvSpPr>
          <p:cNvPr id="10" name="Flèche : droite 9">
            <a:extLst>
              <a:ext uri="{FF2B5EF4-FFF2-40B4-BE49-F238E27FC236}">
                <a16:creationId xmlns:a16="http://schemas.microsoft.com/office/drawing/2014/main" id="{628EC2CE-DCBA-4124-A827-EEE02066D399}"/>
              </a:ext>
            </a:extLst>
          </p:cNvPr>
          <p:cNvSpPr/>
          <p:nvPr/>
        </p:nvSpPr>
        <p:spPr>
          <a:xfrm rot="1140905">
            <a:off x="8631909" y="1474025"/>
            <a:ext cx="683394" cy="2154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M"/>
          </a:p>
        </p:txBody>
      </p:sp>
    </p:spTree>
    <p:extLst>
      <p:ext uri="{BB962C8B-B14F-4D97-AF65-F5344CB8AC3E}">
        <p14:creationId xmlns:p14="http://schemas.microsoft.com/office/powerpoint/2010/main" val="13541414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471AEB-84C8-475E-B552-61DE10AF6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98" y="1155031"/>
            <a:ext cx="10241280" cy="4617239"/>
          </a:xfrm>
          <a:prstGeom prst="rect">
            <a:avLst/>
          </a:prstGeom>
        </p:spPr>
      </p:pic>
      <p:sp>
        <p:nvSpPr>
          <p:cNvPr id="4" name="ZoneTexte 3">
            <a:extLst>
              <a:ext uri="{FF2B5EF4-FFF2-40B4-BE49-F238E27FC236}">
                <a16:creationId xmlns:a16="http://schemas.microsoft.com/office/drawing/2014/main" id="{2AEF9FC1-7897-4039-B1B6-BED15CE6AEF9}"/>
              </a:ext>
            </a:extLst>
          </p:cNvPr>
          <p:cNvSpPr txBox="1"/>
          <p:nvPr/>
        </p:nvSpPr>
        <p:spPr>
          <a:xfrm>
            <a:off x="3474720" y="308008"/>
            <a:ext cx="5207267" cy="400110"/>
          </a:xfrm>
          <a:prstGeom prst="rect">
            <a:avLst/>
          </a:prstGeom>
          <a:noFill/>
        </p:spPr>
        <p:txBody>
          <a:bodyPr wrap="square" rtlCol="0">
            <a:spAutoFit/>
          </a:bodyPr>
          <a:lstStyle/>
          <a:p>
            <a:pPr algn="ctr"/>
            <a:r>
              <a:rPr lang="fr-FR" sz="2000" b="1" i="1" u="sng" dirty="0"/>
              <a:t>BOITE MAIL DE Mr YOUSSOUF</a:t>
            </a:r>
            <a:endParaRPr lang="fr-CM" sz="2000" b="1" i="1" u="sng" dirty="0"/>
          </a:p>
        </p:txBody>
      </p:sp>
    </p:spTree>
    <p:extLst>
      <p:ext uri="{BB962C8B-B14F-4D97-AF65-F5344CB8AC3E}">
        <p14:creationId xmlns:p14="http://schemas.microsoft.com/office/powerpoint/2010/main" val="36943604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48FD8F5-7473-46E1-9294-D998DF55C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907" y="2213811"/>
            <a:ext cx="8701238" cy="2711425"/>
          </a:xfrm>
          <a:prstGeom prst="rect">
            <a:avLst/>
          </a:prstGeom>
        </p:spPr>
      </p:pic>
      <p:sp>
        <p:nvSpPr>
          <p:cNvPr id="4" name="ZoneTexte 3">
            <a:extLst>
              <a:ext uri="{FF2B5EF4-FFF2-40B4-BE49-F238E27FC236}">
                <a16:creationId xmlns:a16="http://schemas.microsoft.com/office/drawing/2014/main" id="{6762E9E3-237F-4841-A4B3-715DF883C247}"/>
              </a:ext>
            </a:extLst>
          </p:cNvPr>
          <p:cNvSpPr txBox="1"/>
          <p:nvPr/>
        </p:nvSpPr>
        <p:spPr>
          <a:xfrm>
            <a:off x="2290813" y="808522"/>
            <a:ext cx="6169794" cy="400110"/>
          </a:xfrm>
          <a:prstGeom prst="rect">
            <a:avLst/>
          </a:prstGeom>
          <a:noFill/>
        </p:spPr>
        <p:txBody>
          <a:bodyPr wrap="square" rtlCol="0">
            <a:spAutoFit/>
          </a:bodyPr>
          <a:lstStyle/>
          <a:p>
            <a:pPr algn="ctr"/>
            <a:r>
              <a:rPr lang="fr-FR" sz="2000" b="1" i="1" u="sng" dirty="0"/>
              <a:t>CONNEXION AU COMPTE  ZOOM DE BIGIN</a:t>
            </a:r>
            <a:endParaRPr lang="fr-CM" sz="2000" b="1" i="1" u="sng" dirty="0"/>
          </a:p>
        </p:txBody>
      </p:sp>
    </p:spTree>
    <p:extLst>
      <p:ext uri="{BB962C8B-B14F-4D97-AF65-F5344CB8AC3E}">
        <p14:creationId xmlns:p14="http://schemas.microsoft.com/office/powerpoint/2010/main" val="23560534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B5C645-7C5A-4E01-8F58-17D016008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 y="2021187"/>
            <a:ext cx="10260531" cy="3147579"/>
          </a:xfrm>
          <a:prstGeom prst="rect">
            <a:avLst/>
          </a:prstGeom>
        </p:spPr>
      </p:pic>
      <p:sp>
        <p:nvSpPr>
          <p:cNvPr id="6" name="Flèche : bas 5">
            <a:extLst>
              <a:ext uri="{FF2B5EF4-FFF2-40B4-BE49-F238E27FC236}">
                <a16:creationId xmlns:a16="http://schemas.microsoft.com/office/drawing/2014/main" id="{AEACF79A-A7EF-40BA-9F76-278A7DC8ADF7}"/>
              </a:ext>
            </a:extLst>
          </p:cNvPr>
          <p:cNvSpPr/>
          <p:nvPr/>
        </p:nvSpPr>
        <p:spPr>
          <a:xfrm rot="20225984">
            <a:off x="8912994" y="1342724"/>
            <a:ext cx="346510" cy="92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a:solidFill>
                <a:schemeClr val="tx1"/>
              </a:solidFill>
            </a:endParaRPr>
          </a:p>
        </p:txBody>
      </p:sp>
      <p:sp>
        <p:nvSpPr>
          <p:cNvPr id="7" name="ZoneTexte 6">
            <a:extLst>
              <a:ext uri="{FF2B5EF4-FFF2-40B4-BE49-F238E27FC236}">
                <a16:creationId xmlns:a16="http://schemas.microsoft.com/office/drawing/2014/main" id="{C8B2C087-A4BE-4D36-BE55-63F19CEE2726}"/>
              </a:ext>
            </a:extLst>
          </p:cNvPr>
          <p:cNvSpPr txBox="1"/>
          <p:nvPr/>
        </p:nvSpPr>
        <p:spPr>
          <a:xfrm>
            <a:off x="2165684" y="654518"/>
            <a:ext cx="8114096" cy="400110"/>
          </a:xfrm>
          <a:prstGeom prst="rect">
            <a:avLst/>
          </a:prstGeom>
          <a:noFill/>
        </p:spPr>
        <p:txBody>
          <a:bodyPr wrap="square" rtlCol="0">
            <a:spAutoFit/>
          </a:bodyPr>
          <a:lstStyle/>
          <a:p>
            <a:r>
              <a:rPr lang="fr-FR" sz="2000" b="1" i="1" u="sng" dirty="0"/>
              <a:t>INSERTION DES TACHES DES EVENEMENTS DES APPELS ET DES CONATCTS</a:t>
            </a:r>
            <a:endParaRPr lang="fr-CM" sz="2000" b="1" i="1" u="sng" dirty="0"/>
          </a:p>
        </p:txBody>
      </p:sp>
    </p:spTree>
    <p:extLst>
      <p:ext uri="{BB962C8B-B14F-4D97-AF65-F5344CB8AC3E}">
        <p14:creationId xmlns:p14="http://schemas.microsoft.com/office/powerpoint/2010/main" val="41685364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39A942-D211-4B9B-A7F7-76AAD8833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915" y="1409713"/>
            <a:ext cx="9548262" cy="4981461"/>
          </a:xfrm>
          <a:prstGeom prst="rect">
            <a:avLst/>
          </a:prstGeom>
        </p:spPr>
      </p:pic>
      <p:sp>
        <p:nvSpPr>
          <p:cNvPr id="4" name="ZoneTexte 3">
            <a:extLst>
              <a:ext uri="{FF2B5EF4-FFF2-40B4-BE49-F238E27FC236}">
                <a16:creationId xmlns:a16="http://schemas.microsoft.com/office/drawing/2014/main" id="{B576D9CF-6481-4887-80A6-8E75ED6CE67C}"/>
              </a:ext>
            </a:extLst>
          </p:cNvPr>
          <p:cNvSpPr txBox="1"/>
          <p:nvPr/>
        </p:nvSpPr>
        <p:spPr>
          <a:xfrm>
            <a:off x="3792354" y="653158"/>
            <a:ext cx="4899259" cy="400110"/>
          </a:xfrm>
          <a:prstGeom prst="rect">
            <a:avLst/>
          </a:prstGeom>
          <a:noFill/>
        </p:spPr>
        <p:txBody>
          <a:bodyPr wrap="square" rtlCol="0">
            <a:spAutoFit/>
          </a:bodyPr>
          <a:lstStyle/>
          <a:p>
            <a:pPr algn="ctr"/>
            <a:r>
              <a:rPr lang="fr-FR" sz="2000" b="1" i="1" u="sng" dirty="0"/>
              <a:t>PLANIFICATION D’UNE TACHE</a:t>
            </a:r>
            <a:endParaRPr lang="fr-CM" sz="2000" b="1" i="1" u="sng" dirty="0"/>
          </a:p>
        </p:txBody>
      </p:sp>
    </p:spTree>
    <p:extLst>
      <p:ext uri="{BB962C8B-B14F-4D97-AF65-F5344CB8AC3E}">
        <p14:creationId xmlns:p14="http://schemas.microsoft.com/office/powerpoint/2010/main" val="10944373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AD3450-4050-4188-96A7-CE2254747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372" y="1029903"/>
            <a:ext cx="9660556" cy="5197642"/>
          </a:xfrm>
          <a:prstGeom prst="rect">
            <a:avLst/>
          </a:prstGeom>
        </p:spPr>
      </p:pic>
    </p:spTree>
    <p:extLst>
      <p:ext uri="{BB962C8B-B14F-4D97-AF65-F5344CB8AC3E}">
        <p14:creationId xmlns:p14="http://schemas.microsoft.com/office/powerpoint/2010/main" val="14374299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4CEB5C-DD76-4E62-8F26-196A7152D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43" y="1085430"/>
            <a:ext cx="10558914" cy="5363496"/>
          </a:xfrm>
          <a:prstGeom prst="rect">
            <a:avLst/>
          </a:prstGeom>
        </p:spPr>
      </p:pic>
      <p:sp>
        <p:nvSpPr>
          <p:cNvPr id="4" name="ZoneTexte 3">
            <a:extLst>
              <a:ext uri="{FF2B5EF4-FFF2-40B4-BE49-F238E27FC236}">
                <a16:creationId xmlns:a16="http://schemas.microsoft.com/office/drawing/2014/main" id="{54C9F4FE-11F7-43FB-BAC2-119958987DAB}"/>
              </a:ext>
            </a:extLst>
          </p:cNvPr>
          <p:cNvSpPr txBox="1"/>
          <p:nvPr/>
        </p:nvSpPr>
        <p:spPr>
          <a:xfrm>
            <a:off x="3112168" y="524577"/>
            <a:ext cx="5775158" cy="400110"/>
          </a:xfrm>
          <a:prstGeom prst="rect">
            <a:avLst/>
          </a:prstGeom>
          <a:noFill/>
        </p:spPr>
        <p:txBody>
          <a:bodyPr wrap="square" rtlCol="0">
            <a:spAutoFit/>
          </a:bodyPr>
          <a:lstStyle/>
          <a:p>
            <a:pPr algn="ctr"/>
            <a:r>
              <a:rPr lang="fr-FR" sz="2000" b="1" i="1" u="sng" dirty="0"/>
              <a:t>PLANIFICATION D’UN EVENEMENT</a:t>
            </a:r>
            <a:endParaRPr lang="fr-CM" sz="2000" b="1" i="1" u="sng" dirty="0"/>
          </a:p>
        </p:txBody>
      </p:sp>
    </p:spTree>
    <p:extLst>
      <p:ext uri="{BB962C8B-B14F-4D97-AF65-F5344CB8AC3E}">
        <p14:creationId xmlns:p14="http://schemas.microsoft.com/office/powerpoint/2010/main" val="35867947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ADFD944-5233-4014-9979-AB7BDD5AC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87" y="774246"/>
            <a:ext cx="11646499" cy="5049037"/>
          </a:xfrm>
          <a:prstGeom prst="rect">
            <a:avLst/>
          </a:prstGeom>
        </p:spPr>
      </p:pic>
    </p:spTree>
    <p:extLst>
      <p:ext uri="{BB962C8B-B14F-4D97-AF65-F5344CB8AC3E}">
        <p14:creationId xmlns:p14="http://schemas.microsoft.com/office/powerpoint/2010/main" val="33699594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72BB44D-DD11-422A-B4C9-88455085F1CE}"/>
              </a:ext>
            </a:extLst>
          </p:cNvPr>
          <p:cNvSpPr txBox="1"/>
          <p:nvPr/>
        </p:nvSpPr>
        <p:spPr>
          <a:xfrm>
            <a:off x="3243714" y="567891"/>
            <a:ext cx="6208294" cy="400110"/>
          </a:xfrm>
          <a:prstGeom prst="rect">
            <a:avLst/>
          </a:prstGeom>
          <a:noFill/>
        </p:spPr>
        <p:txBody>
          <a:bodyPr wrap="square" rtlCol="0">
            <a:spAutoFit/>
          </a:bodyPr>
          <a:lstStyle/>
          <a:p>
            <a:pPr algn="ctr"/>
            <a:r>
              <a:rPr lang="fr-FR" sz="2000" b="1" i="1" u="sng" dirty="0"/>
              <a:t>INSERTION D’UN APPEL </a:t>
            </a:r>
            <a:endParaRPr lang="fr-CM" sz="2000" b="1" i="1" u="sng" dirty="0"/>
          </a:p>
        </p:txBody>
      </p:sp>
      <p:pic>
        <p:nvPicPr>
          <p:cNvPr id="6" name="Image 5">
            <a:extLst>
              <a:ext uri="{FF2B5EF4-FFF2-40B4-BE49-F238E27FC236}">
                <a16:creationId xmlns:a16="http://schemas.microsoft.com/office/drawing/2014/main" id="{CF19237C-72F7-4BF1-97C8-A3E40EBE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533" y="1106905"/>
            <a:ext cx="9942895" cy="4986274"/>
          </a:xfrm>
          <a:prstGeom prst="rect">
            <a:avLst/>
          </a:prstGeom>
        </p:spPr>
      </p:pic>
    </p:spTree>
    <p:extLst>
      <p:ext uri="{BB962C8B-B14F-4D97-AF65-F5344CB8AC3E}">
        <p14:creationId xmlns:p14="http://schemas.microsoft.com/office/powerpoint/2010/main" val="10082948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CF0974-15D6-4625-A719-21B39407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94" y="519762"/>
            <a:ext cx="10751418" cy="5370897"/>
          </a:xfrm>
          <a:prstGeom prst="rect">
            <a:avLst/>
          </a:prstGeom>
        </p:spPr>
      </p:pic>
    </p:spTree>
    <p:extLst>
      <p:ext uri="{BB962C8B-B14F-4D97-AF65-F5344CB8AC3E}">
        <p14:creationId xmlns:p14="http://schemas.microsoft.com/office/powerpoint/2010/main" val="12783282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8" name="平行四边形 4"/>
          <p:cNvSpPr/>
          <p:nvPr/>
        </p:nvSpPr>
        <p:spPr>
          <a:xfrm>
            <a:off x="480804" y="330219"/>
            <a:ext cx="8441880" cy="930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95" y="0"/>
                </a:lnTo>
                <a:lnTo>
                  <a:pt x="21600" y="0"/>
                </a:lnTo>
                <a:lnTo>
                  <a:pt x="20305" y="21600"/>
                </a:lnTo>
                <a:close/>
              </a:path>
            </a:pathLst>
          </a:custGeom>
          <a:solidFill>
            <a:schemeClr val="accent1"/>
          </a:solidFill>
          <a:ln w="12700">
            <a:miter lim="400000"/>
          </a:ln>
          <a:effectLst>
            <a:outerShdw blurRad="228600" dist="38100" dir="2700000" rotWithShape="0">
              <a:srgbClr val="A6A6A6">
                <a:alpha val="83000"/>
              </a:srgbClr>
            </a:outerShdw>
          </a:effectLst>
        </p:spPr>
        <p:txBody>
          <a:bodyPr lIns="45719" rIns="45719" anchor="ctr"/>
          <a:lstStyle/>
          <a:p>
            <a:pPr algn="ctr">
              <a:lnSpc>
                <a:spcPct val="150000"/>
              </a:lnSpc>
              <a:defRPr>
                <a:solidFill>
                  <a:srgbClr val="FFFFFF"/>
                </a:solidFill>
                <a:latin typeface="Arial"/>
                <a:ea typeface="Arial"/>
                <a:cs typeface="Arial"/>
                <a:sym typeface="Arial"/>
              </a:defRPr>
            </a:pPr>
            <a:endParaRPr dirty="0"/>
          </a:p>
        </p:txBody>
      </p:sp>
      <p:sp>
        <p:nvSpPr>
          <p:cNvPr id="109" name="Rectangle 1"/>
          <p:cNvSpPr txBox="1"/>
          <p:nvPr/>
        </p:nvSpPr>
        <p:spPr>
          <a:xfrm>
            <a:off x="2130056" y="553149"/>
            <a:ext cx="4216263"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r>
              <a:rPr lang="fr-FR" sz="2800" dirty="0">
                <a:solidFill>
                  <a:schemeClr val="tx1"/>
                </a:solidFill>
                <a:latin typeface="Arial Rounded MT Bold" panose="020F0704030504030204" pitchFamily="34" charset="0"/>
              </a:rPr>
              <a:t>INTRODUCTION</a:t>
            </a:r>
            <a:endParaRPr sz="2800" dirty="0">
              <a:solidFill>
                <a:schemeClr val="tx1"/>
              </a:solidFill>
              <a:latin typeface="Arial Rounded MT Bold" panose="020F0704030504030204" pitchFamily="34" charset="0"/>
            </a:endParaRPr>
          </a:p>
        </p:txBody>
      </p:sp>
      <p:sp>
        <p:nvSpPr>
          <p:cNvPr id="110" name="Rectangle 1"/>
          <p:cNvSpPr txBox="1"/>
          <p:nvPr/>
        </p:nvSpPr>
        <p:spPr>
          <a:xfrm>
            <a:off x="480804" y="2983846"/>
            <a:ext cx="1077096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pPr algn="just"/>
            <a:endParaRPr lang="fr-FR" sz="1400" dirty="0">
              <a:latin typeface="Bodoni MT" panose="02070603080606020203" pitchFamily="18" charset="0"/>
            </a:endParaRPr>
          </a:p>
        </p:txBody>
      </p:sp>
      <p:pic>
        <p:nvPicPr>
          <p:cNvPr id="111" name="图片 3" descr="图片 3"/>
          <p:cNvPicPr>
            <a:picLocks noChangeAspect="1"/>
          </p:cNvPicPr>
          <p:nvPr/>
        </p:nvPicPr>
        <p:blipFill>
          <a:blip r:embed="rId2"/>
          <a:stretch>
            <a:fillRect/>
          </a:stretch>
        </p:blipFill>
        <p:spPr>
          <a:xfrm>
            <a:off x="154982" y="5553585"/>
            <a:ext cx="1498725" cy="1379094"/>
          </a:xfrm>
          <a:prstGeom prst="rect">
            <a:avLst/>
          </a:prstGeom>
          <a:ln w="12700">
            <a:miter lim="400000"/>
          </a:ln>
        </p:spPr>
      </p:pic>
      <p:sp>
        <p:nvSpPr>
          <p:cNvPr id="6" name="Rectangle 1">
            <a:extLst>
              <a:ext uri="{FF2B5EF4-FFF2-40B4-BE49-F238E27FC236}">
                <a16:creationId xmlns:a16="http://schemas.microsoft.com/office/drawing/2014/main" id="{CF099ACC-9983-4D01-8A63-30CF7ABF625D}"/>
              </a:ext>
            </a:extLst>
          </p:cNvPr>
          <p:cNvSpPr txBox="1"/>
          <p:nvPr/>
        </p:nvSpPr>
        <p:spPr>
          <a:xfrm>
            <a:off x="1653707" y="1891438"/>
            <a:ext cx="984050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pPr algn="just"/>
            <a:endParaRPr sz="2800" dirty="0"/>
          </a:p>
        </p:txBody>
      </p:sp>
      <p:sp>
        <p:nvSpPr>
          <p:cNvPr id="5" name="ZoneTexte 4">
            <a:extLst>
              <a:ext uri="{FF2B5EF4-FFF2-40B4-BE49-F238E27FC236}">
                <a16:creationId xmlns:a16="http://schemas.microsoft.com/office/drawing/2014/main" id="{65521E73-70BE-4648-AFBD-39EE3EBEF460}"/>
              </a:ext>
            </a:extLst>
          </p:cNvPr>
          <p:cNvSpPr txBox="1"/>
          <p:nvPr/>
        </p:nvSpPr>
        <p:spPr>
          <a:xfrm>
            <a:off x="1426055" y="1483730"/>
            <a:ext cx="10295806" cy="4662815"/>
          </a:xfrm>
          <a:prstGeom prst="rect">
            <a:avLst/>
          </a:prstGeom>
          <a:noFill/>
        </p:spPr>
        <p:txBody>
          <a:bodyPr wrap="square" rtlCol="0">
            <a:spAutoFit/>
          </a:bodyPr>
          <a:lstStyle/>
          <a:p>
            <a:pPr algn="l"/>
            <a:r>
              <a:rPr lang="fr-FR" sz="2400" b="1" i="0" dirty="0">
                <a:solidFill>
                  <a:srgbClr val="000000"/>
                </a:solidFill>
                <a:effectLst/>
                <a:latin typeface="Times New Roman" panose="02020603050405020304" pitchFamily="18" charset="0"/>
                <a:cs typeface="Times New Roman" panose="02020603050405020304" pitchFamily="18" charset="0"/>
              </a:rPr>
              <a:t>CRM signifie ‘’ Customer Relationship Management’’, </a:t>
            </a:r>
            <a:r>
              <a:rPr lang="fr-FR" sz="2100" i="0" dirty="0">
                <a:solidFill>
                  <a:srgbClr val="000000"/>
                </a:solidFill>
                <a:effectLst/>
                <a:latin typeface="Times New Roman" panose="02020603050405020304" pitchFamily="18" charset="0"/>
                <a:cs typeface="Times New Roman" panose="02020603050405020304" pitchFamily="18" charset="0"/>
              </a:rPr>
              <a:t>un outil servant de référentiel unique pour regrouper vos activités de vente, de marketing, d'assistance client et pour rationaliser vos processus, votre politique et vos employés sur une seule et même plateforme. </a:t>
            </a:r>
          </a:p>
          <a:p>
            <a:pPr algn="l"/>
            <a:endParaRPr lang="fr-FR" sz="2100" dirty="0">
              <a:solidFill>
                <a:srgbClr val="000000"/>
              </a:solidFill>
              <a:latin typeface="Times New Roman" panose="02020603050405020304" pitchFamily="18" charset="0"/>
              <a:cs typeface="Times New Roman" panose="02020603050405020304" pitchFamily="18" charset="0"/>
            </a:endParaRPr>
          </a:p>
          <a:p>
            <a:pPr algn="l"/>
            <a:r>
              <a:rPr lang="fr-FR" sz="2100" i="0" dirty="0">
                <a:solidFill>
                  <a:srgbClr val="000000"/>
                </a:solidFill>
                <a:effectLst/>
                <a:latin typeface="Times New Roman" panose="02020603050405020304" pitchFamily="18" charset="0"/>
                <a:cs typeface="Times New Roman" panose="02020603050405020304" pitchFamily="18" charset="0"/>
              </a:rPr>
              <a:t>Les CRM ont un objectif principal, à savoir gérer les relations avec les clients et prospects à travers les différentes étapes du pipeline de ventes. Le reste est accessoire.</a:t>
            </a:r>
          </a:p>
          <a:p>
            <a:pPr algn="l"/>
            <a:endParaRPr lang="fr-FR" sz="2100" i="0" dirty="0">
              <a:solidFill>
                <a:srgbClr val="000000"/>
              </a:solidFill>
              <a:effectLst/>
              <a:latin typeface="Times New Roman" panose="02020603050405020304" pitchFamily="18" charset="0"/>
              <a:cs typeface="Times New Roman" panose="02020603050405020304" pitchFamily="18" charset="0"/>
            </a:endParaRPr>
          </a:p>
          <a:p>
            <a:pPr algn="l"/>
            <a:r>
              <a:rPr lang="fr-FR" sz="2100" b="1" i="0" dirty="0" err="1">
                <a:solidFill>
                  <a:srgbClr val="000000"/>
                </a:solidFill>
                <a:effectLst/>
                <a:latin typeface="Times New Roman" panose="02020603050405020304" pitchFamily="18" charset="0"/>
                <a:cs typeface="Times New Roman" panose="02020603050405020304" pitchFamily="18" charset="0"/>
              </a:rPr>
              <a:t>Bigin</a:t>
            </a:r>
            <a:r>
              <a:rPr lang="fr-FR" sz="2100" i="0" dirty="0">
                <a:solidFill>
                  <a:srgbClr val="000000"/>
                </a:solidFill>
                <a:effectLst/>
                <a:latin typeface="Times New Roman" panose="02020603050405020304" pitchFamily="18" charset="0"/>
                <a:cs typeface="Times New Roman" panose="02020603050405020304" pitchFamily="18" charset="0"/>
              </a:rPr>
              <a:t> met à votre disposition tout ce dont vous avez besoin dans un CRM simple mais puissant. Le système trouve un équilibre entre la puissance d'un CRM et la simplicité d'une feuille de calcul à un coût nettement inférieur. </a:t>
            </a:r>
            <a:r>
              <a:rPr lang="fr-FR" sz="2100" b="1" i="0" dirty="0" err="1">
                <a:solidFill>
                  <a:srgbClr val="000000"/>
                </a:solidFill>
                <a:effectLst/>
                <a:latin typeface="Times New Roman" panose="02020603050405020304" pitchFamily="18" charset="0"/>
                <a:cs typeface="Times New Roman" panose="02020603050405020304" pitchFamily="18" charset="0"/>
              </a:rPr>
              <a:t>Bigin</a:t>
            </a:r>
            <a:r>
              <a:rPr lang="fr-FR" sz="2100" i="0" dirty="0">
                <a:solidFill>
                  <a:srgbClr val="000000"/>
                </a:solidFill>
                <a:effectLst/>
                <a:latin typeface="Times New Roman" panose="02020603050405020304" pitchFamily="18" charset="0"/>
                <a:cs typeface="Times New Roman" panose="02020603050405020304" pitchFamily="18" charset="0"/>
              </a:rPr>
              <a:t> est léger, agile et simple d'emploi. Vous pouvez le configurer en partant de zéro en utilisant les options de personnalisation avancées de la console pour ajouter de nouvelles fonctionnalités à votre CRM : créer des modules, des boutons, des listes associées et des workflows. et démarrer en moins de 30 minutes. </a:t>
            </a:r>
            <a:endParaRPr lang="fr-CM"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37188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0-#ppt_w/2"/>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ppt_x</p:attrName>
                                        </p:attrNameLst>
                                      </p:cBhvr>
                                      <p:tavLst>
                                        <p:tav tm="0">
                                          <p:val>
                                            <p:strVal val="0-#ppt_w/2"/>
                                          </p:val>
                                        </p:tav>
                                        <p:tav tm="100000">
                                          <p:val>
                                            <p:strVal val="#ppt_x"/>
                                          </p:val>
                                        </p:tav>
                                      </p:tavLst>
                                    </p:anim>
                                    <p:anim calcmode="lin" valueType="num">
                                      <p:cBhvr>
                                        <p:cTn id="14"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110"/>
                                        </p:tgtEl>
                                        <p:attrNameLst>
                                          <p:attrName>style.visibility</p:attrName>
                                        </p:attrNameLst>
                                      </p:cBhvr>
                                      <p:to>
                                        <p:strVal val="visible"/>
                                      </p:to>
                                    </p:set>
                                    <p:animEffect transition="in" filter="wipe(left)">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p:tmAbs val="0"/>
                                  </p:iterate>
                                  <p:childTnLst>
                                    <p:set>
                                      <p:cBhvr>
                                        <p:cTn id="23" fill="hold"/>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advAuto="0"/>
      <p:bldP spid="109" grpId="0" animBg="1" advAuto="0"/>
      <p:bldP spid="110" grpId="0" animBg="1" advAuto="0"/>
      <p:bldP spid="6"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663635-670C-4737-B2FC-1A1EFBCDF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58" y="1486715"/>
            <a:ext cx="11341683" cy="4673840"/>
          </a:xfrm>
          <a:prstGeom prst="rect">
            <a:avLst/>
          </a:prstGeom>
        </p:spPr>
      </p:pic>
      <p:sp>
        <p:nvSpPr>
          <p:cNvPr id="4" name="ZoneTexte 3">
            <a:extLst>
              <a:ext uri="{FF2B5EF4-FFF2-40B4-BE49-F238E27FC236}">
                <a16:creationId xmlns:a16="http://schemas.microsoft.com/office/drawing/2014/main" id="{A8C1B135-9F1E-4948-A541-710671C711FD}"/>
              </a:ext>
            </a:extLst>
          </p:cNvPr>
          <p:cNvSpPr txBox="1"/>
          <p:nvPr/>
        </p:nvSpPr>
        <p:spPr>
          <a:xfrm>
            <a:off x="2396691" y="497390"/>
            <a:ext cx="7671335" cy="400110"/>
          </a:xfrm>
          <a:prstGeom prst="rect">
            <a:avLst/>
          </a:prstGeom>
          <a:noFill/>
        </p:spPr>
        <p:txBody>
          <a:bodyPr wrap="square" rtlCol="0">
            <a:spAutoFit/>
          </a:bodyPr>
          <a:lstStyle/>
          <a:p>
            <a:pPr algn="ctr"/>
            <a:r>
              <a:rPr lang="fr-FR" sz="2000" b="1" i="1" u="sng" dirty="0"/>
              <a:t>INFORMATION COMPLETE DU PROSPECT</a:t>
            </a:r>
            <a:endParaRPr lang="fr-CM" sz="2000" b="1" i="1" u="sng" dirty="0"/>
          </a:p>
        </p:txBody>
      </p:sp>
    </p:spTree>
    <p:extLst>
      <p:ext uri="{BB962C8B-B14F-4D97-AF65-F5344CB8AC3E}">
        <p14:creationId xmlns:p14="http://schemas.microsoft.com/office/powerpoint/2010/main" val="31564716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8" name="平行四边形 4"/>
          <p:cNvSpPr/>
          <p:nvPr/>
        </p:nvSpPr>
        <p:spPr>
          <a:xfrm rot="21018650">
            <a:off x="2479847" y="1139847"/>
            <a:ext cx="6767247" cy="42370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95" y="0"/>
                </a:lnTo>
                <a:lnTo>
                  <a:pt x="21600" y="0"/>
                </a:lnTo>
                <a:lnTo>
                  <a:pt x="20305" y="21600"/>
                </a:lnTo>
                <a:close/>
              </a:path>
            </a:pathLst>
          </a:custGeom>
          <a:solidFill>
            <a:schemeClr val="accent1"/>
          </a:solidFill>
          <a:ln w="12700">
            <a:miter lim="400000"/>
          </a:ln>
          <a:effectLst>
            <a:outerShdw blurRad="228600" dist="38100" dir="2700000" rotWithShape="0">
              <a:srgbClr val="A6A6A6">
                <a:alpha val="83000"/>
              </a:srgbClr>
            </a:outerShdw>
          </a:effectLst>
        </p:spPr>
        <p:txBody>
          <a:bodyPr lIns="45719" rIns="45719" anchor="ctr"/>
          <a:lstStyle/>
          <a:p>
            <a:pPr algn="ctr">
              <a:lnSpc>
                <a:spcPct val="150000"/>
              </a:lnSpc>
              <a:defRPr>
                <a:solidFill>
                  <a:srgbClr val="FFFFFF"/>
                </a:solidFill>
                <a:latin typeface="Arial"/>
                <a:ea typeface="Arial"/>
                <a:cs typeface="Arial"/>
                <a:sym typeface="Arial"/>
              </a:defRPr>
            </a:pPr>
            <a:r>
              <a:rPr lang="fr-FR" sz="4000" dirty="0">
                <a:latin typeface="Bell MT" panose="02020503060305020303" pitchFamily="18" charset="0"/>
              </a:rPr>
              <a:t>MERCI A TOUS </a:t>
            </a:r>
            <a:endParaRPr sz="4000" dirty="0">
              <a:latin typeface="Bell MT" panose="02020503060305020303" pitchFamily="18" charset="0"/>
            </a:endParaRPr>
          </a:p>
        </p:txBody>
      </p:sp>
      <p:sp>
        <p:nvSpPr>
          <p:cNvPr id="109" name="Rectangle 1"/>
          <p:cNvSpPr txBox="1"/>
          <p:nvPr/>
        </p:nvSpPr>
        <p:spPr>
          <a:xfrm>
            <a:off x="1000231" y="398014"/>
            <a:ext cx="4863240"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endParaRPr sz="7200" dirty="0">
              <a:latin typeface="Algerian" panose="04020705040A02060702" pitchFamily="82" charset="0"/>
            </a:endParaRPr>
          </a:p>
        </p:txBody>
      </p:sp>
      <p:sp>
        <p:nvSpPr>
          <p:cNvPr id="110" name="Rectangle 1"/>
          <p:cNvSpPr txBox="1"/>
          <p:nvPr/>
        </p:nvSpPr>
        <p:spPr>
          <a:xfrm rot="20722036">
            <a:off x="1552604" y="1835073"/>
            <a:ext cx="984050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pPr algn="just"/>
            <a:endParaRPr sz="2800" dirty="0"/>
          </a:p>
        </p:txBody>
      </p:sp>
      <p:pic>
        <p:nvPicPr>
          <p:cNvPr id="111" name="图片 3" descr="图片 3"/>
          <p:cNvPicPr>
            <a:picLocks noChangeAspect="1"/>
          </p:cNvPicPr>
          <p:nvPr/>
        </p:nvPicPr>
        <p:blipFill>
          <a:blip r:embed="rId3"/>
          <a:stretch>
            <a:fillRect/>
          </a:stretch>
        </p:blipFill>
        <p:spPr>
          <a:xfrm>
            <a:off x="154982" y="5553585"/>
            <a:ext cx="1498725" cy="1379094"/>
          </a:xfrm>
          <a:prstGeom prst="rect">
            <a:avLst/>
          </a:prstGeom>
          <a:ln w="12700">
            <a:miter lim="400000"/>
          </a:ln>
        </p:spPr>
      </p:pic>
      <p:pic>
        <p:nvPicPr>
          <p:cNvPr id="6" name="Graphique 5" descr="Contour de visage d’ange avec un remplissage uni">
            <a:extLst>
              <a:ext uri="{FF2B5EF4-FFF2-40B4-BE49-F238E27FC236}">
                <a16:creationId xmlns:a16="http://schemas.microsoft.com/office/drawing/2014/main" id="{859327B3-1961-4818-9DCC-DF6BE0A7BE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3867">
            <a:off x="7374666" y="4052111"/>
            <a:ext cx="1851549" cy="1103052"/>
          </a:xfrm>
          <a:prstGeom prst="rect">
            <a:avLst/>
          </a:prstGeom>
        </p:spPr>
      </p:pic>
    </p:spTree>
    <p:extLst>
      <p:ext uri="{BB962C8B-B14F-4D97-AF65-F5344CB8AC3E}">
        <p14:creationId xmlns:p14="http://schemas.microsoft.com/office/powerpoint/2010/main" val="56047249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0-#ppt_w/2"/>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ppt_x</p:attrName>
                                        </p:attrNameLst>
                                      </p:cBhvr>
                                      <p:tavLst>
                                        <p:tav tm="0">
                                          <p:val>
                                            <p:strVal val="0-#ppt_w/2"/>
                                          </p:val>
                                        </p:tav>
                                        <p:tav tm="100000">
                                          <p:val>
                                            <p:strVal val="#ppt_x"/>
                                          </p:val>
                                        </p:tav>
                                      </p:tavLst>
                                    </p:anim>
                                    <p:anim calcmode="lin" valueType="num">
                                      <p:cBhvr>
                                        <p:cTn id="14"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110"/>
                                        </p:tgtEl>
                                        <p:attrNameLst>
                                          <p:attrName>style.visibility</p:attrName>
                                        </p:attrNameLst>
                                      </p:cBhvr>
                                      <p:to>
                                        <p:strVal val="visible"/>
                                      </p:to>
                                    </p:set>
                                    <p:animEffect transition="in" filter="wipe(left)">
                                      <p:cBhvr>
                                        <p:cTn id="1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advAuto="0"/>
      <p:bldP spid="109" grpId="0" animBg="1" advAuto="0"/>
      <p:bldP spid="11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8" name="平行四边形 4"/>
          <p:cNvSpPr/>
          <p:nvPr/>
        </p:nvSpPr>
        <p:spPr>
          <a:xfrm>
            <a:off x="1441301" y="141722"/>
            <a:ext cx="8441880" cy="9222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95" y="0"/>
                </a:lnTo>
                <a:lnTo>
                  <a:pt x="21600" y="0"/>
                </a:lnTo>
                <a:lnTo>
                  <a:pt x="20305" y="21600"/>
                </a:lnTo>
                <a:close/>
              </a:path>
            </a:pathLst>
          </a:custGeom>
          <a:solidFill>
            <a:schemeClr val="accent1"/>
          </a:solidFill>
          <a:ln w="12700">
            <a:miter lim="400000"/>
          </a:ln>
          <a:effectLst>
            <a:outerShdw blurRad="228600" dist="38100" dir="2700000" rotWithShape="0">
              <a:srgbClr val="A6A6A6">
                <a:alpha val="83000"/>
              </a:srgbClr>
            </a:outerShdw>
          </a:effectLst>
        </p:spPr>
        <p:txBody>
          <a:bodyPr lIns="45719" rIns="45719" anchor="ctr"/>
          <a:lstStyle/>
          <a:p>
            <a:pPr algn="ctr">
              <a:lnSpc>
                <a:spcPct val="150000"/>
              </a:lnSpc>
              <a:defRPr>
                <a:solidFill>
                  <a:srgbClr val="FFFFFF"/>
                </a:solidFill>
                <a:latin typeface="Arial"/>
                <a:ea typeface="Arial"/>
                <a:cs typeface="Arial"/>
                <a:sym typeface="Arial"/>
              </a:defRPr>
            </a:pPr>
            <a:endParaRPr dirty="0"/>
          </a:p>
        </p:txBody>
      </p:sp>
      <p:sp>
        <p:nvSpPr>
          <p:cNvPr id="109" name="Rectangle 1"/>
          <p:cNvSpPr txBox="1"/>
          <p:nvPr/>
        </p:nvSpPr>
        <p:spPr>
          <a:xfrm>
            <a:off x="3131379" y="212189"/>
            <a:ext cx="585621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pPr algn="ctr"/>
            <a:r>
              <a:rPr lang="fr-FR" sz="2000" b="1" dirty="0">
                <a:solidFill>
                  <a:schemeClr val="tx1"/>
                </a:solidFill>
                <a:latin typeface="Arial Rounded MT Bold" panose="020F0704030504030204" pitchFamily="34" charset="0"/>
              </a:rPr>
              <a:t>I- PRESENTATION DES FONCTIONNALITES DE L’APPLICATION BIGIN BY ZOHO</a:t>
            </a:r>
            <a:endParaRPr sz="2000" b="1" dirty="0">
              <a:solidFill>
                <a:schemeClr val="tx1"/>
              </a:solidFill>
              <a:latin typeface="Arial Rounded MT Bold" panose="020F0704030504030204" pitchFamily="34" charset="0"/>
            </a:endParaRPr>
          </a:p>
        </p:txBody>
      </p:sp>
      <p:sp>
        <p:nvSpPr>
          <p:cNvPr id="110" name="Rectangle 1"/>
          <p:cNvSpPr txBox="1"/>
          <p:nvPr/>
        </p:nvSpPr>
        <p:spPr>
          <a:xfrm>
            <a:off x="480804" y="2983846"/>
            <a:ext cx="1077096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pPr algn="just"/>
            <a:endParaRPr lang="fr-FR" sz="1400" dirty="0">
              <a:latin typeface="Bodoni MT" panose="02070603080606020203" pitchFamily="18" charset="0"/>
            </a:endParaRPr>
          </a:p>
        </p:txBody>
      </p:sp>
      <p:pic>
        <p:nvPicPr>
          <p:cNvPr id="111" name="图片 3" descr="图片 3"/>
          <p:cNvPicPr>
            <a:picLocks noChangeAspect="1"/>
          </p:cNvPicPr>
          <p:nvPr/>
        </p:nvPicPr>
        <p:blipFill>
          <a:blip r:embed="rId2"/>
          <a:stretch>
            <a:fillRect/>
          </a:stretch>
        </p:blipFill>
        <p:spPr>
          <a:xfrm>
            <a:off x="154982" y="5553585"/>
            <a:ext cx="1498725" cy="1379094"/>
          </a:xfrm>
          <a:prstGeom prst="rect">
            <a:avLst/>
          </a:prstGeom>
          <a:ln w="12700">
            <a:miter lim="400000"/>
          </a:ln>
        </p:spPr>
      </p:pic>
      <p:sp>
        <p:nvSpPr>
          <p:cNvPr id="6" name="Rectangle 1">
            <a:extLst>
              <a:ext uri="{FF2B5EF4-FFF2-40B4-BE49-F238E27FC236}">
                <a16:creationId xmlns:a16="http://schemas.microsoft.com/office/drawing/2014/main" id="{CF099ACC-9983-4D01-8A63-30CF7ABF625D}"/>
              </a:ext>
            </a:extLst>
          </p:cNvPr>
          <p:cNvSpPr txBox="1"/>
          <p:nvPr/>
        </p:nvSpPr>
        <p:spPr>
          <a:xfrm>
            <a:off x="1653707" y="1891438"/>
            <a:ext cx="984050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pPr algn="just"/>
            <a:endParaRPr sz="2800" dirty="0"/>
          </a:p>
        </p:txBody>
      </p:sp>
      <p:sp>
        <p:nvSpPr>
          <p:cNvPr id="5" name="ZoneTexte 4">
            <a:extLst>
              <a:ext uri="{FF2B5EF4-FFF2-40B4-BE49-F238E27FC236}">
                <a16:creationId xmlns:a16="http://schemas.microsoft.com/office/drawing/2014/main" id="{65521E73-70BE-4648-AFBD-39EE3EBEF460}"/>
              </a:ext>
            </a:extLst>
          </p:cNvPr>
          <p:cNvSpPr txBox="1"/>
          <p:nvPr/>
        </p:nvSpPr>
        <p:spPr>
          <a:xfrm>
            <a:off x="1241456" y="1300368"/>
            <a:ext cx="9420714" cy="6186309"/>
          </a:xfrm>
          <a:prstGeom prst="rect">
            <a:avLst/>
          </a:prstGeom>
          <a:noFill/>
        </p:spPr>
        <p:txBody>
          <a:bodyPr wrap="square" rtlCol="0">
            <a:spAutoFit/>
          </a:bodyPr>
          <a:lstStyle/>
          <a:p>
            <a:pPr marL="285750" indent="-285750" fontAlgn="base">
              <a:buFont typeface="Wingdings" panose="05000000000000000000" pitchFamily="2" charset="2"/>
              <a:buChar char="Ø"/>
            </a:pPr>
            <a:r>
              <a:rPr lang="fr-FR" b="1" i="0" dirty="0">
                <a:effectLst/>
                <a:latin typeface="Arial Rounded MT Bold" panose="020F0704030504030204" pitchFamily="34" charset="0"/>
              </a:rPr>
              <a:t>Gestion du pipeline	: </a:t>
            </a:r>
            <a:r>
              <a:rPr lang="fr-FR" b="0" i="0" dirty="0">
                <a:solidFill>
                  <a:srgbClr val="222222"/>
                </a:solidFill>
                <a:effectLst/>
                <a:latin typeface="Times New Roman" panose="02020603050405020304" pitchFamily="18" charset="0"/>
                <a:cs typeface="Times New Roman" panose="02020603050405020304" pitchFamily="18" charset="0"/>
              </a:rPr>
              <a:t>Suivre le parcours de vos clients du début à la fin en créant des automatisations de workflows pour surveiller leurs transitions d'une étape à l'autre dans les pipelines d'équipes.</a:t>
            </a:r>
          </a:p>
          <a:p>
            <a:pPr fontAlgn="base"/>
            <a:endParaRPr lang="fr-FR" i="0" dirty="0">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Ø"/>
            </a:pPr>
            <a:r>
              <a:rPr lang="fr-FR" b="1" i="0" dirty="0">
                <a:effectLst/>
                <a:latin typeface="Arial Rounded MT Bold" panose="020F0704030504030204" pitchFamily="34" charset="0"/>
              </a:rPr>
              <a:t>Gestion des clients: </a:t>
            </a:r>
            <a:r>
              <a:rPr lang="fr-FR" b="0" i="0" dirty="0">
                <a:solidFill>
                  <a:srgbClr val="222222"/>
                </a:solidFill>
                <a:effectLst/>
                <a:latin typeface="Times New Roman" panose="02020603050405020304" pitchFamily="18" charset="0"/>
                <a:cs typeface="Times New Roman" panose="02020603050405020304" pitchFamily="18" charset="0"/>
              </a:rPr>
              <a:t>Importez automatiquement les données de vos feuilles de calcul dans votre compte </a:t>
            </a:r>
            <a:r>
              <a:rPr lang="fr-FR" b="0" i="0" dirty="0" err="1">
                <a:solidFill>
                  <a:srgbClr val="222222"/>
                </a:solidFill>
                <a:effectLst/>
                <a:latin typeface="Times New Roman" panose="02020603050405020304" pitchFamily="18" charset="0"/>
                <a:cs typeface="Times New Roman" panose="02020603050405020304" pitchFamily="18" charset="0"/>
              </a:rPr>
              <a:t>Bigin</a:t>
            </a:r>
            <a:r>
              <a:rPr lang="fr-FR" b="0" i="0" dirty="0">
                <a:solidFill>
                  <a:srgbClr val="222222"/>
                </a:solidFill>
                <a:effectLst/>
                <a:latin typeface="Times New Roman" panose="02020603050405020304" pitchFamily="18" charset="0"/>
                <a:cs typeface="Times New Roman" panose="02020603050405020304" pitchFamily="18" charset="0"/>
              </a:rPr>
              <a:t>. Exportez les données de vos modules </a:t>
            </a:r>
            <a:r>
              <a:rPr lang="fr-FR" b="0" i="0" dirty="0" err="1">
                <a:solidFill>
                  <a:srgbClr val="222222"/>
                </a:solidFill>
                <a:effectLst/>
                <a:latin typeface="Times New Roman" panose="02020603050405020304" pitchFamily="18" charset="0"/>
                <a:cs typeface="Times New Roman" panose="02020603050405020304" pitchFamily="18" charset="0"/>
              </a:rPr>
              <a:t>Bigin</a:t>
            </a:r>
            <a:r>
              <a:rPr lang="fr-FR" b="0" i="0" dirty="0">
                <a:solidFill>
                  <a:srgbClr val="222222"/>
                </a:solidFill>
                <a:effectLst/>
                <a:latin typeface="Times New Roman" panose="02020603050405020304" pitchFamily="18" charset="0"/>
                <a:cs typeface="Times New Roman" panose="02020603050405020304" pitchFamily="18" charset="0"/>
              </a:rPr>
              <a:t> et enregistrez-les pour les consulter ultérieurement.</a:t>
            </a:r>
          </a:p>
          <a:p>
            <a:pPr algn="l" fontAlgn="base"/>
            <a:endParaRPr lang="fr-FR" b="1" i="0" dirty="0">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Ø"/>
            </a:pPr>
            <a:r>
              <a:rPr lang="fr-FR" b="1" i="0" dirty="0">
                <a:effectLst/>
                <a:latin typeface="Arial Rounded MT Bold" panose="020F0704030504030204" pitchFamily="34" charset="0"/>
              </a:rPr>
              <a:t>Communication multicanal: </a:t>
            </a:r>
            <a:r>
              <a:rPr lang="fr-FR" b="0" i="0" dirty="0">
                <a:solidFill>
                  <a:srgbClr val="222222"/>
                </a:solidFill>
                <a:effectLst/>
                <a:latin typeface="Times New Roman" panose="02020603050405020304" pitchFamily="18" charset="0"/>
                <a:cs typeface="Times New Roman" panose="02020603050405020304" pitchFamily="18" charset="0"/>
              </a:rPr>
              <a:t>Communiquer de manière cohérente et restez en contact avec eux sur plusieurs canaux tels que twitter, email, téléphonie intégrée</a:t>
            </a:r>
            <a:r>
              <a:rPr lang="fr-FR" dirty="0">
                <a:solidFill>
                  <a:srgbClr val="222222"/>
                </a:solidFill>
                <a:latin typeface="Times New Roman" panose="02020603050405020304" pitchFamily="18" charset="0"/>
                <a:cs typeface="Times New Roman" panose="02020603050405020304" pitchFamily="18" charset="0"/>
              </a:rPr>
              <a:t>, </a:t>
            </a:r>
            <a:r>
              <a:rPr lang="fr-FR" dirty="0" err="1">
                <a:solidFill>
                  <a:srgbClr val="222222"/>
                </a:solidFill>
                <a:latin typeface="Times New Roman" panose="02020603050405020304" pitchFamily="18" charset="0"/>
                <a:cs typeface="Times New Roman" panose="02020603050405020304" pitchFamily="18" charset="0"/>
              </a:rPr>
              <a:t>zoho</a:t>
            </a:r>
            <a:r>
              <a:rPr lang="fr-FR" dirty="0">
                <a:solidFill>
                  <a:srgbClr val="222222"/>
                </a:solidFill>
                <a:latin typeface="Times New Roman" panose="02020603050405020304" pitchFamily="18" charset="0"/>
                <a:cs typeface="Times New Roman" panose="02020603050405020304" pitchFamily="18" charset="0"/>
              </a:rPr>
              <a:t> meeting</a:t>
            </a:r>
          </a:p>
          <a:p>
            <a:pPr marL="342900" indent="-342900" algn="l" fontAlgn="base">
              <a:buFont typeface="Wingdings" panose="05000000000000000000" pitchFamily="2" charset="2"/>
              <a:buChar char="Ø"/>
            </a:pPr>
            <a:endParaRPr lang="fr-FR" b="1" i="0" dirty="0">
              <a:effectLst/>
              <a:latin typeface="Times New Roman" panose="02020603050405020304" pitchFamily="18" charset="0"/>
              <a:cs typeface="Times New Roman" panose="02020603050405020304" pitchFamily="18" charset="0"/>
            </a:endParaRPr>
          </a:p>
          <a:p>
            <a:pPr marL="342900" indent="-342900" fontAlgn="base">
              <a:buFont typeface="Wingdings" panose="05000000000000000000" pitchFamily="2" charset="2"/>
              <a:buChar char="Ø"/>
            </a:pPr>
            <a:r>
              <a:rPr lang="fr-FR" b="1" i="0" dirty="0">
                <a:effectLst/>
                <a:latin typeface="Arial Rounded MT Bold" panose="020F0704030504030204" pitchFamily="34" charset="0"/>
              </a:rPr>
              <a:t>Automatisation: </a:t>
            </a:r>
            <a:r>
              <a:rPr lang="fr-FR" b="0" i="0" dirty="0">
                <a:solidFill>
                  <a:srgbClr val="000000"/>
                </a:solidFill>
                <a:effectLst/>
                <a:latin typeface="Times New Roman" panose="02020603050405020304" pitchFamily="18" charset="0"/>
                <a:cs typeface="Times New Roman" panose="02020603050405020304" pitchFamily="18" charset="0"/>
              </a:rPr>
              <a:t>Poursuivre vos conversations par e-mail depuis votre compte </a:t>
            </a:r>
            <a:r>
              <a:rPr lang="fr-FR" b="0" i="0" dirty="0" err="1">
                <a:solidFill>
                  <a:srgbClr val="000000"/>
                </a:solidFill>
                <a:effectLst/>
                <a:latin typeface="Times New Roman" panose="02020603050405020304" pitchFamily="18" charset="0"/>
                <a:cs typeface="Times New Roman" panose="02020603050405020304" pitchFamily="18" charset="0"/>
              </a:rPr>
              <a:t>Bigin</a:t>
            </a:r>
            <a:r>
              <a:rPr lang="fr-FR" dirty="0">
                <a:solidFill>
                  <a:srgbClr val="000000"/>
                </a:solidFill>
                <a:latin typeface="Times New Roman" panose="02020603050405020304" pitchFamily="18" charset="0"/>
                <a:cs typeface="Times New Roman" panose="02020603050405020304" pitchFamily="18" charset="0"/>
              </a:rPr>
              <a:t>, </a:t>
            </a:r>
            <a:r>
              <a:rPr lang="fr-FR" b="0" i="0" dirty="0">
                <a:solidFill>
                  <a:srgbClr val="000000"/>
                </a:solidFill>
                <a:effectLst/>
                <a:latin typeface="Times New Roman" panose="02020603050405020304" pitchFamily="18" charset="0"/>
                <a:cs typeface="Times New Roman" panose="02020603050405020304" pitchFamily="18" charset="0"/>
              </a:rPr>
              <a:t>Prendre des mesures opportunes pour répondre aux demandes et aux requêtes des clients.</a:t>
            </a:r>
          </a:p>
          <a:p>
            <a:pPr fontAlgn="base"/>
            <a:endParaRPr lang="fr-FR" b="1" i="0" dirty="0">
              <a:effectLst/>
              <a:latin typeface="Times New Roman" panose="02020603050405020304" pitchFamily="18" charset="0"/>
              <a:cs typeface="Times New Roman" panose="02020603050405020304" pitchFamily="18" charset="0"/>
            </a:endParaRPr>
          </a:p>
          <a:p>
            <a:pPr marL="285750" indent="-285750" algn="l" fontAlgn="base">
              <a:buFont typeface="Wingdings" panose="05000000000000000000" pitchFamily="2" charset="2"/>
              <a:buChar char="Ø"/>
            </a:pPr>
            <a:r>
              <a:rPr lang="fr-FR" b="1" i="0" dirty="0">
                <a:effectLst/>
                <a:latin typeface="Arial Rounded MT Bold" panose="020F0704030504030204" pitchFamily="34" charset="0"/>
              </a:rPr>
              <a:t>Collaboration en équipe: </a:t>
            </a:r>
            <a:r>
              <a:rPr lang="fr-FR" b="0" i="0" dirty="0">
                <a:solidFill>
                  <a:srgbClr val="222222"/>
                </a:solidFill>
                <a:effectLst/>
                <a:latin typeface="Times New Roman" panose="02020603050405020304" pitchFamily="18" charset="0"/>
                <a:cs typeface="Times New Roman" panose="02020603050405020304" pitchFamily="18" charset="0"/>
              </a:rPr>
              <a:t>Garder  un aperçu de toutes vos activités importantes, Partager et collecter les documents de vos leads et de vos clients à l'aide d'un lien unique et les rendre accessibles à toutes vos équipes </a:t>
            </a:r>
          </a:p>
          <a:p>
            <a:pPr marL="285750" indent="-285750" algn="l" fontAlgn="base">
              <a:buFont typeface="Wingdings" panose="05000000000000000000" pitchFamily="2" charset="2"/>
              <a:buChar char="Ø"/>
            </a:pPr>
            <a:endParaRPr lang="fr-FR" b="1" i="0" dirty="0">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Ø"/>
            </a:pPr>
            <a:r>
              <a:rPr lang="fr-FR" b="1" i="0" dirty="0">
                <a:effectLst/>
                <a:latin typeface="Arial Rounded MT Bold" panose="020F0704030504030204" pitchFamily="34" charset="0"/>
              </a:rPr>
              <a:t>Personnalisation: </a:t>
            </a:r>
            <a:r>
              <a:rPr lang="fr-FR" b="0" i="0" dirty="0">
                <a:solidFill>
                  <a:srgbClr val="222222"/>
                </a:solidFill>
                <a:effectLst/>
                <a:latin typeface="Times New Roman" panose="02020603050405020304" pitchFamily="18" charset="0"/>
                <a:cs typeface="Times New Roman" panose="02020603050405020304" pitchFamily="18" charset="0"/>
              </a:rPr>
              <a:t>Personnaliser vos modules, vos balises et vos champs pour refléter les opérations uniques de votre entreprise.</a:t>
            </a:r>
            <a:endParaRPr lang="fr-FR" b="1" i="0" dirty="0">
              <a:effectLst/>
              <a:latin typeface="Times New Roman" panose="02020603050405020304" pitchFamily="18" charset="0"/>
              <a:cs typeface="Times New Roman" panose="02020603050405020304" pitchFamily="18" charset="0"/>
            </a:endParaRPr>
          </a:p>
          <a:p>
            <a:pPr algn="l" fontAlgn="base"/>
            <a:endParaRPr lang="fr-FR" b="1" i="0" dirty="0">
              <a:effectLst/>
              <a:latin typeface="Arial Rounded MT Bold" panose="020F0704030504030204" pitchFamily="34" charset="0"/>
            </a:endParaRPr>
          </a:p>
          <a:p>
            <a:pPr algn="l"/>
            <a:endParaRPr lang="fr-CM" dirty="0">
              <a:latin typeface="Arial Rounded MT Bold" panose="020F0704030504030204" pitchFamily="34" charset="0"/>
            </a:endParaRPr>
          </a:p>
        </p:txBody>
      </p:sp>
    </p:spTree>
    <p:extLst>
      <p:ext uri="{BB962C8B-B14F-4D97-AF65-F5344CB8AC3E}">
        <p14:creationId xmlns:p14="http://schemas.microsoft.com/office/powerpoint/2010/main" val="314545901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0-#ppt_w/2"/>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ppt_x</p:attrName>
                                        </p:attrNameLst>
                                      </p:cBhvr>
                                      <p:tavLst>
                                        <p:tav tm="0">
                                          <p:val>
                                            <p:strVal val="0-#ppt_w/2"/>
                                          </p:val>
                                        </p:tav>
                                        <p:tav tm="100000">
                                          <p:val>
                                            <p:strVal val="#ppt_x"/>
                                          </p:val>
                                        </p:tav>
                                      </p:tavLst>
                                    </p:anim>
                                    <p:anim calcmode="lin" valueType="num">
                                      <p:cBhvr>
                                        <p:cTn id="14"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110"/>
                                        </p:tgtEl>
                                        <p:attrNameLst>
                                          <p:attrName>style.visibility</p:attrName>
                                        </p:attrNameLst>
                                      </p:cBhvr>
                                      <p:to>
                                        <p:strVal val="visible"/>
                                      </p:to>
                                    </p:set>
                                    <p:animEffect transition="in" filter="wipe(left)">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p:tmAbs val="0"/>
                                  </p:iterate>
                                  <p:childTnLst>
                                    <p:set>
                                      <p:cBhvr>
                                        <p:cTn id="23" fill="hold"/>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advAuto="0"/>
      <p:bldP spid="109" grpId="0" animBg="1" advAuto="0"/>
      <p:bldP spid="110" grpId="0" animBg="1" advAuto="0"/>
      <p:bldP spid="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B17ADA8-75AF-4ECD-AFB3-4332C2804C74}"/>
              </a:ext>
            </a:extLst>
          </p:cNvPr>
          <p:cNvSpPr txBox="1"/>
          <p:nvPr/>
        </p:nvSpPr>
        <p:spPr>
          <a:xfrm>
            <a:off x="1187068" y="700603"/>
            <a:ext cx="9917934" cy="4093428"/>
          </a:xfrm>
          <a:prstGeom prst="rect">
            <a:avLst/>
          </a:prstGeom>
          <a:noFill/>
        </p:spPr>
        <p:txBody>
          <a:bodyPr wrap="square">
            <a:spAutoFit/>
          </a:bodyPr>
          <a:lstStyle/>
          <a:p>
            <a:pPr marL="285750" indent="-285750" algn="l" fontAlgn="base">
              <a:buFont typeface="Wingdings" panose="05000000000000000000" pitchFamily="2" charset="2"/>
              <a:buChar char="Ø"/>
            </a:pPr>
            <a:r>
              <a:rPr lang="fr-FR" sz="2000" b="1" i="0" dirty="0">
                <a:effectLst/>
                <a:latin typeface="Arial Rounded MT Bold" panose="020F0704030504030204" pitchFamily="34" charset="0"/>
              </a:rPr>
              <a:t>Analyses: </a:t>
            </a:r>
            <a:r>
              <a:rPr lang="fr-FR" sz="2000" b="0" i="0" dirty="0">
                <a:solidFill>
                  <a:srgbClr val="000000"/>
                </a:solidFill>
                <a:effectLst/>
                <a:latin typeface="Times New Roman" panose="02020603050405020304" pitchFamily="18" charset="0"/>
                <a:cs typeface="Times New Roman" panose="02020603050405020304" pitchFamily="18" charset="0"/>
              </a:rPr>
              <a:t>Analyser, suivre et mesurer tous vos indicateurs essentiels en un seul endroit et obtenir plus de clarté sur votre activité à tout moment </a:t>
            </a:r>
          </a:p>
          <a:p>
            <a:pPr algn="l" fontAlgn="base"/>
            <a:endParaRPr lang="fr-FR" sz="2000" b="1" i="0" dirty="0">
              <a:effectLst/>
              <a:latin typeface="Times New Roman" panose="02020603050405020304" pitchFamily="18" charset="0"/>
              <a:cs typeface="Times New Roman" panose="02020603050405020304" pitchFamily="18" charset="0"/>
            </a:endParaRPr>
          </a:p>
          <a:p>
            <a:pPr marL="285750" indent="-285750" algn="l" fontAlgn="base">
              <a:buFont typeface="Wingdings" panose="05000000000000000000" pitchFamily="2" charset="2"/>
              <a:buChar char="Ø"/>
            </a:pPr>
            <a:r>
              <a:rPr lang="fr-FR" sz="2000" b="1" i="0" dirty="0">
                <a:effectLst/>
                <a:latin typeface="Arial Rounded MT Bold" panose="020F0704030504030204" pitchFamily="34" charset="0"/>
              </a:rPr>
              <a:t>Administration des données: </a:t>
            </a:r>
            <a:r>
              <a:rPr lang="fr-FR" sz="2000" i="0" dirty="0">
                <a:effectLst/>
                <a:latin typeface="Times New Roman" panose="02020603050405020304" pitchFamily="18" charset="0"/>
                <a:cs typeface="Times New Roman" panose="02020603050405020304" pitchFamily="18" charset="0"/>
              </a:rPr>
              <a:t>v</a:t>
            </a:r>
            <a:r>
              <a:rPr lang="fr-FR" sz="2000" b="0" i="0" dirty="0">
                <a:solidFill>
                  <a:srgbClr val="222222"/>
                </a:solidFill>
                <a:effectLst/>
                <a:latin typeface="Times New Roman" panose="02020603050405020304" pitchFamily="18" charset="0"/>
                <a:cs typeface="Times New Roman" panose="02020603050405020304" pitchFamily="18" charset="0"/>
              </a:rPr>
              <a:t>ous permet de gérer correctement toutes les informations recueillies auprès des clients dans le cadre de vos activités et de les sécurisés</a:t>
            </a:r>
            <a:r>
              <a:rPr lang="fr-FR" sz="2000" dirty="0">
                <a:solidFill>
                  <a:srgbClr val="222222"/>
                </a:solidFill>
                <a:latin typeface="Times New Roman" panose="02020603050405020304" pitchFamily="18" charset="0"/>
                <a:cs typeface="Times New Roman" panose="02020603050405020304" pitchFamily="18" charset="0"/>
              </a:rPr>
              <a:t>.</a:t>
            </a:r>
          </a:p>
          <a:p>
            <a:pPr algn="l" fontAlgn="base"/>
            <a:endParaRPr lang="fr-FR" sz="2000" b="1" i="0" dirty="0">
              <a:effectLst/>
              <a:latin typeface="Times New Roman" panose="02020603050405020304" pitchFamily="18" charset="0"/>
              <a:cs typeface="Times New Roman" panose="02020603050405020304" pitchFamily="18" charset="0"/>
            </a:endParaRPr>
          </a:p>
          <a:p>
            <a:pPr marL="285750" indent="-285750" algn="l" fontAlgn="base">
              <a:buFont typeface="Wingdings" panose="05000000000000000000" pitchFamily="2" charset="2"/>
              <a:buChar char="Ø"/>
            </a:pPr>
            <a:r>
              <a:rPr lang="fr-FR" sz="2000" b="1" i="0" dirty="0">
                <a:effectLst/>
                <a:latin typeface="Arial Rounded MT Bold" panose="020F0704030504030204" pitchFamily="34" charset="0"/>
              </a:rPr>
              <a:t>Intégrations: </a:t>
            </a:r>
            <a:r>
              <a:rPr lang="fr-FR" sz="2000" b="0" i="0" dirty="0" err="1">
                <a:solidFill>
                  <a:srgbClr val="000000"/>
                </a:solidFill>
                <a:effectLst/>
                <a:latin typeface="Times New Roman" panose="02020603050405020304" pitchFamily="18" charset="0"/>
                <a:cs typeface="Times New Roman" panose="02020603050405020304" pitchFamily="18" charset="0"/>
              </a:rPr>
              <a:t>Bigin</a:t>
            </a:r>
            <a:r>
              <a:rPr lang="fr-FR" sz="2000" b="0" i="0" dirty="0">
                <a:solidFill>
                  <a:srgbClr val="000000"/>
                </a:solidFill>
                <a:effectLst/>
                <a:latin typeface="Times New Roman" panose="02020603050405020304" pitchFamily="18" charset="0"/>
                <a:cs typeface="Times New Roman" panose="02020603050405020304" pitchFamily="18" charset="0"/>
              </a:rPr>
              <a:t> s'intègre parfaitement aux applications les plus utilisées par les entreprises, ce qui vous permet de continuer à profiter de leurs avantages tout en utilisant </a:t>
            </a:r>
            <a:r>
              <a:rPr lang="fr-FR" sz="2000" b="0" i="0" dirty="0" err="1">
                <a:solidFill>
                  <a:srgbClr val="000000"/>
                </a:solidFill>
                <a:effectLst/>
                <a:latin typeface="Times New Roman" panose="02020603050405020304" pitchFamily="18" charset="0"/>
                <a:cs typeface="Times New Roman" panose="02020603050405020304" pitchFamily="18" charset="0"/>
              </a:rPr>
              <a:t>Bigin</a:t>
            </a:r>
            <a:r>
              <a:rPr lang="fr-FR" sz="2000" b="0" i="0" dirty="0">
                <a:solidFill>
                  <a:srgbClr val="000000"/>
                </a:solidFill>
                <a:effectLst/>
                <a:latin typeface="Times New Roman" panose="02020603050405020304" pitchFamily="18" charset="0"/>
                <a:cs typeface="Times New Roman" panose="02020603050405020304" pitchFamily="18" charset="0"/>
              </a:rPr>
              <a:t> comme nouvelle solution CRM.</a:t>
            </a:r>
          </a:p>
          <a:p>
            <a:pPr algn="l" fontAlgn="base"/>
            <a:endParaRPr lang="fr-FR" sz="2000" b="0" i="0" dirty="0">
              <a:solidFill>
                <a:srgbClr val="000000"/>
              </a:solidFill>
              <a:effectLst/>
              <a:latin typeface="Zoho_Puvi_Regular"/>
            </a:endParaRPr>
          </a:p>
          <a:p>
            <a:pPr marL="285750" indent="-285750" algn="l" fontAlgn="base">
              <a:buFont typeface="Wingdings" panose="05000000000000000000" pitchFamily="2" charset="2"/>
              <a:buChar char="Ø"/>
            </a:pPr>
            <a:r>
              <a:rPr lang="fr-FR" sz="2000" b="1" dirty="0">
                <a:solidFill>
                  <a:srgbClr val="000000"/>
                </a:solidFill>
                <a:latin typeface="Arial Rounded MT Bold" panose="020F0704030504030204" pitchFamily="34" charset="0"/>
              </a:rPr>
              <a:t>Applications mobiles </a:t>
            </a:r>
            <a:r>
              <a:rPr lang="fr-FR" sz="2000" b="1" dirty="0">
                <a:solidFill>
                  <a:srgbClr val="000000"/>
                </a:solidFill>
                <a:latin typeface="Times New Roman" panose="02020603050405020304" pitchFamily="18" charset="0"/>
                <a:cs typeface="Times New Roman" panose="02020603050405020304" pitchFamily="18" charset="0"/>
              </a:rPr>
              <a:t>: </a:t>
            </a:r>
            <a:r>
              <a:rPr lang="fr-FR" sz="2000" dirty="0">
                <a:solidFill>
                  <a:srgbClr val="000000"/>
                </a:solidFill>
                <a:latin typeface="Times New Roman" panose="02020603050405020304" pitchFamily="18" charset="0"/>
                <a:cs typeface="Times New Roman" panose="02020603050405020304" pitchFamily="18" charset="0"/>
              </a:rPr>
              <a:t>l’application peut être télécharger sur App store pour les utilisateurs de  </a:t>
            </a:r>
            <a:r>
              <a:rPr lang="fr-CM" sz="2000" b="0" i="0" dirty="0">
                <a:solidFill>
                  <a:srgbClr val="000000"/>
                </a:solidFill>
                <a:effectLst/>
                <a:latin typeface="Times New Roman" panose="02020603050405020304" pitchFamily="18" charset="0"/>
                <a:cs typeface="Times New Roman" panose="02020603050405020304" pitchFamily="18" charset="0"/>
              </a:rPr>
              <a:t>iOS 16, l'</a:t>
            </a:r>
            <a:r>
              <a:rPr lang="fr-CM" sz="2000" b="0" i="0" dirty="0" err="1">
                <a:solidFill>
                  <a:srgbClr val="000000"/>
                </a:solidFill>
                <a:effectLst/>
                <a:latin typeface="Times New Roman" panose="02020603050405020304" pitchFamily="18" charset="0"/>
                <a:cs typeface="Times New Roman" panose="02020603050405020304" pitchFamily="18" charset="0"/>
              </a:rPr>
              <a:t>iPadOS</a:t>
            </a:r>
            <a:r>
              <a:rPr lang="fr-CM" sz="2000" b="0" i="0" dirty="0">
                <a:solidFill>
                  <a:srgbClr val="000000"/>
                </a:solidFill>
                <a:effectLst/>
                <a:latin typeface="Times New Roman" panose="02020603050405020304" pitchFamily="18" charset="0"/>
                <a:cs typeface="Times New Roman" panose="02020603050405020304" pitchFamily="18" charset="0"/>
              </a:rPr>
              <a:t> 16 amélioré et </a:t>
            </a:r>
            <a:r>
              <a:rPr lang="fr-CM" sz="2000" b="0" i="0" dirty="0" err="1">
                <a:solidFill>
                  <a:srgbClr val="000000"/>
                </a:solidFill>
                <a:effectLst/>
                <a:latin typeface="Times New Roman" panose="02020603050405020304" pitchFamily="18" charset="0"/>
                <a:cs typeface="Times New Roman" panose="02020603050405020304" pitchFamily="18" charset="0"/>
              </a:rPr>
              <a:t>macOS</a:t>
            </a:r>
            <a:r>
              <a:rPr lang="fr-CM" sz="2000" b="0" i="0" dirty="0">
                <a:solidFill>
                  <a:srgbClr val="000000"/>
                </a:solidFill>
                <a:effectLst/>
                <a:latin typeface="Times New Roman" panose="02020603050405020304" pitchFamily="18" charset="0"/>
                <a:cs typeface="Times New Roman" panose="02020603050405020304" pitchFamily="18" charset="0"/>
              </a:rPr>
              <a:t> Ventura </a:t>
            </a:r>
            <a:r>
              <a:rPr lang="fr-FR" sz="2000" dirty="0">
                <a:solidFill>
                  <a:srgbClr val="000000"/>
                </a:solidFill>
                <a:latin typeface="Times New Roman" panose="02020603050405020304" pitchFamily="18" charset="0"/>
                <a:cs typeface="Times New Roman" panose="02020603050405020304" pitchFamily="18" charset="0"/>
              </a:rPr>
              <a:t>ou sur Play store </a:t>
            </a:r>
            <a:r>
              <a:rPr lang="fr-FR" sz="2000" b="0" i="0" dirty="0">
                <a:solidFill>
                  <a:srgbClr val="000000"/>
                </a:solidFill>
                <a:effectLst/>
                <a:latin typeface="Times New Roman" panose="02020603050405020304" pitchFamily="18" charset="0"/>
                <a:cs typeface="Times New Roman" panose="02020603050405020304" pitchFamily="18" charset="0"/>
              </a:rPr>
              <a:t>plus encore pour les utilisateurs du Galaxy Z Fold4.</a:t>
            </a:r>
            <a:endParaRPr lang="fr-FR" sz="2000" i="0" dirty="0">
              <a:effectLst/>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31D5271C-9D23-4B81-B5DD-BAE1FD4D5B12}"/>
              </a:ext>
            </a:extLst>
          </p:cNvPr>
          <p:cNvPicPr>
            <a:picLocks noChangeAspect="1"/>
          </p:cNvPicPr>
          <p:nvPr/>
        </p:nvPicPr>
        <p:blipFill>
          <a:blip r:embed="rId2"/>
          <a:stretch>
            <a:fillRect/>
          </a:stretch>
        </p:blipFill>
        <p:spPr>
          <a:xfrm>
            <a:off x="333452" y="5174820"/>
            <a:ext cx="1499746" cy="1377815"/>
          </a:xfrm>
          <a:prstGeom prst="rect">
            <a:avLst/>
          </a:prstGeom>
        </p:spPr>
      </p:pic>
    </p:spTree>
    <p:extLst>
      <p:ext uri="{BB962C8B-B14F-4D97-AF65-F5344CB8AC3E}">
        <p14:creationId xmlns:p14="http://schemas.microsoft.com/office/powerpoint/2010/main" val="33603844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8" name="平行四边形 4"/>
          <p:cNvSpPr/>
          <p:nvPr/>
        </p:nvSpPr>
        <p:spPr>
          <a:xfrm>
            <a:off x="481070" y="2045142"/>
            <a:ext cx="11578727" cy="12321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95" y="0"/>
                </a:lnTo>
                <a:lnTo>
                  <a:pt x="21600" y="0"/>
                </a:lnTo>
                <a:lnTo>
                  <a:pt x="20305" y="21600"/>
                </a:lnTo>
                <a:close/>
              </a:path>
            </a:pathLst>
          </a:custGeom>
          <a:solidFill>
            <a:schemeClr val="accent1"/>
          </a:solidFill>
          <a:ln w="12700">
            <a:miter lim="400000"/>
          </a:ln>
          <a:effectLst>
            <a:outerShdw blurRad="228600" dist="38100" dir="2700000" rotWithShape="0">
              <a:srgbClr val="A6A6A6">
                <a:alpha val="83000"/>
              </a:srgbClr>
            </a:outerShdw>
          </a:effectLst>
        </p:spPr>
        <p:txBody>
          <a:bodyPr lIns="45719" rIns="45719" anchor="ctr"/>
          <a:lstStyle/>
          <a:p>
            <a:pPr algn="ctr">
              <a:lnSpc>
                <a:spcPct val="150000"/>
              </a:lnSpc>
              <a:defRPr>
                <a:solidFill>
                  <a:srgbClr val="FFFFFF"/>
                </a:solidFill>
                <a:latin typeface="Arial"/>
                <a:ea typeface="Arial"/>
                <a:cs typeface="Arial"/>
                <a:sym typeface="Arial"/>
              </a:defRPr>
            </a:pPr>
            <a:endParaRPr sz="2400" dirty="0">
              <a:solidFill>
                <a:srgbClr val="002060"/>
              </a:solidFill>
              <a:latin typeface="Bell MT" panose="02020503060305020303" pitchFamily="18" charset="0"/>
            </a:endParaRPr>
          </a:p>
        </p:txBody>
      </p:sp>
      <p:sp>
        <p:nvSpPr>
          <p:cNvPr id="109" name="Rectangle 1"/>
          <p:cNvSpPr txBox="1"/>
          <p:nvPr/>
        </p:nvSpPr>
        <p:spPr>
          <a:xfrm>
            <a:off x="1037939" y="347730"/>
            <a:ext cx="4863240"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400">
                <a:solidFill>
                  <a:srgbClr val="FFFFFF"/>
                </a:solidFill>
                <a:latin typeface="Bahnschrift SemiBold"/>
                <a:ea typeface="Bahnschrift SemiBold"/>
                <a:cs typeface="Bahnschrift SemiBold"/>
                <a:sym typeface="Bahnschrift SemiBold"/>
              </a:defRPr>
            </a:lvl1pPr>
          </a:lstStyle>
          <a:p>
            <a:endParaRPr sz="7200" dirty="0">
              <a:latin typeface="Algerian" panose="04020705040A02060702" pitchFamily="82" charset="0"/>
            </a:endParaRPr>
          </a:p>
        </p:txBody>
      </p:sp>
      <p:sp>
        <p:nvSpPr>
          <p:cNvPr id="110" name="Rectangle 1"/>
          <p:cNvSpPr txBox="1"/>
          <p:nvPr/>
        </p:nvSpPr>
        <p:spPr>
          <a:xfrm>
            <a:off x="1612858" y="1835073"/>
            <a:ext cx="984050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pPr algn="just"/>
            <a:endParaRPr sz="2800" dirty="0"/>
          </a:p>
        </p:txBody>
      </p:sp>
      <p:pic>
        <p:nvPicPr>
          <p:cNvPr id="111" name="图片 3" descr="图片 3"/>
          <p:cNvPicPr>
            <a:picLocks noChangeAspect="1"/>
          </p:cNvPicPr>
          <p:nvPr/>
        </p:nvPicPr>
        <p:blipFill>
          <a:blip r:embed="rId2"/>
          <a:stretch>
            <a:fillRect/>
          </a:stretch>
        </p:blipFill>
        <p:spPr>
          <a:xfrm>
            <a:off x="154982" y="5553585"/>
            <a:ext cx="1498725" cy="1379094"/>
          </a:xfrm>
          <a:prstGeom prst="rect">
            <a:avLst/>
          </a:prstGeom>
          <a:ln w="12700">
            <a:miter lim="400000"/>
          </a:ln>
        </p:spPr>
      </p:pic>
      <p:sp>
        <p:nvSpPr>
          <p:cNvPr id="7" name="Rectangle 1">
            <a:extLst>
              <a:ext uri="{FF2B5EF4-FFF2-40B4-BE49-F238E27FC236}">
                <a16:creationId xmlns:a16="http://schemas.microsoft.com/office/drawing/2014/main" id="{046B540F-F45E-44CE-83FF-EB09DF71F627}"/>
              </a:ext>
            </a:extLst>
          </p:cNvPr>
          <p:cNvSpPr txBox="1"/>
          <p:nvPr/>
        </p:nvSpPr>
        <p:spPr>
          <a:xfrm>
            <a:off x="2309566" y="1835074"/>
            <a:ext cx="9083539"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rgbClr val="183E5A"/>
                </a:solidFill>
                <a:latin typeface="Bahnschrift SemiBold"/>
                <a:ea typeface="Bahnschrift SemiBold"/>
                <a:cs typeface="Bahnschrift SemiBold"/>
                <a:sym typeface="Bahnschrift SemiBold"/>
              </a:defRPr>
            </a:lvl1pPr>
          </a:lstStyle>
          <a:p>
            <a:r>
              <a:rPr lang="fr-FR" i="1" dirty="0"/>
              <a:t>	</a:t>
            </a:r>
          </a:p>
        </p:txBody>
      </p:sp>
      <p:sp>
        <p:nvSpPr>
          <p:cNvPr id="2" name="ZoneTexte 1">
            <a:extLst>
              <a:ext uri="{FF2B5EF4-FFF2-40B4-BE49-F238E27FC236}">
                <a16:creationId xmlns:a16="http://schemas.microsoft.com/office/drawing/2014/main" id="{13DE1329-6DE6-47E6-803C-960C8D18CF67}"/>
              </a:ext>
            </a:extLst>
          </p:cNvPr>
          <p:cNvSpPr txBox="1"/>
          <p:nvPr/>
        </p:nvSpPr>
        <p:spPr>
          <a:xfrm>
            <a:off x="1533842" y="2362935"/>
            <a:ext cx="9714379" cy="400110"/>
          </a:xfrm>
          <a:prstGeom prst="rect">
            <a:avLst/>
          </a:prstGeom>
          <a:noFill/>
        </p:spPr>
        <p:txBody>
          <a:bodyPr wrap="square" rtlCol="0">
            <a:spAutoFit/>
          </a:bodyPr>
          <a:lstStyle/>
          <a:p>
            <a:pPr algn="ctr"/>
            <a:r>
              <a:rPr lang="fr-FR" sz="2000" b="1" dirty="0">
                <a:solidFill>
                  <a:srgbClr val="002060"/>
                </a:solidFill>
                <a:latin typeface="Arial Rounded MT Bold" panose="020F0704030504030204" pitchFamily="34" charset="0"/>
              </a:rPr>
              <a:t>II- COMMENT ENREGISTRER UN CONTACT DANS LE CADRE DES CALLS </a:t>
            </a:r>
            <a:endParaRPr lang="fr-CM" b="1" dirty="0">
              <a:latin typeface="Arial Rounded MT Bold" panose="020F0704030504030204" pitchFamily="34" charset="0"/>
            </a:endParaRPr>
          </a:p>
        </p:txBody>
      </p:sp>
    </p:spTree>
    <p:extLst>
      <p:ext uri="{BB962C8B-B14F-4D97-AF65-F5344CB8AC3E}">
        <p14:creationId xmlns:p14="http://schemas.microsoft.com/office/powerpoint/2010/main" val="289909363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0-#ppt_w/2"/>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ppt_x</p:attrName>
                                        </p:attrNameLst>
                                      </p:cBhvr>
                                      <p:tavLst>
                                        <p:tav tm="0">
                                          <p:val>
                                            <p:strVal val="0-#ppt_w/2"/>
                                          </p:val>
                                        </p:tav>
                                        <p:tav tm="100000">
                                          <p:val>
                                            <p:strVal val="#ppt_x"/>
                                          </p:val>
                                        </p:tav>
                                      </p:tavLst>
                                    </p:anim>
                                    <p:anim calcmode="lin" valueType="num">
                                      <p:cBhvr>
                                        <p:cTn id="14"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110"/>
                                        </p:tgtEl>
                                        <p:attrNameLst>
                                          <p:attrName>style.visibility</p:attrName>
                                        </p:attrNameLst>
                                      </p:cBhvr>
                                      <p:to>
                                        <p:strVal val="visible"/>
                                      </p:to>
                                    </p:set>
                                    <p:animEffect transition="in" filter="wipe(left)">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p:tmAbs val="0"/>
                                  </p:iterate>
                                  <p:childTnLst>
                                    <p:set>
                                      <p:cBhvr>
                                        <p:cTn id="23" fill="hold"/>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advAuto="0"/>
      <p:bldP spid="109" grpId="0" animBg="1" advAuto="0"/>
      <p:bldP spid="110" grpId="0" animBg="1" advAuto="0"/>
      <p:bldP spid="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49C71B-EDD9-457B-AEF1-E79F12F6B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78" y="903383"/>
            <a:ext cx="11236316" cy="5431316"/>
          </a:xfrm>
          <a:prstGeom prst="rect">
            <a:avLst/>
          </a:prstGeom>
        </p:spPr>
      </p:pic>
      <p:sp>
        <p:nvSpPr>
          <p:cNvPr id="4" name="Flèche : bas 3">
            <a:extLst>
              <a:ext uri="{FF2B5EF4-FFF2-40B4-BE49-F238E27FC236}">
                <a16:creationId xmlns:a16="http://schemas.microsoft.com/office/drawing/2014/main" id="{AE1B7343-F0D0-490A-A7D1-F48404926362}"/>
              </a:ext>
            </a:extLst>
          </p:cNvPr>
          <p:cNvSpPr/>
          <p:nvPr/>
        </p:nvSpPr>
        <p:spPr>
          <a:xfrm>
            <a:off x="10212636" y="121186"/>
            <a:ext cx="506776" cy="72711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M"/>
          </a:p>
        </p:txBody>
      </p:sp>
    </p:spTree>
    <p:extLst>
      <p:ext uri="{BB962C8B-B14F-4D97-AF65-F5344CB8AC3E}">
        <p14:creationId xmlns:p14="http://schemas.microsoft.com/office/powerpoint/2010/main" val="30478029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01A688-7AA2-446B-B0FF-D9A6387C0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16" y="1126156"/>
            <a:ext cx="10587209" cy="5528032"/>
          </a:xfrm>
          <a:prstGeom prst="rect">
            <a:avLst/>
          </a:prstGeom>
        </p:spPr>
      </p:pic>
      <p:sp>
        <p:nvSpPr>
          <p:cNvPr id="5" name="ZoneTexte 4">
            <a:extLst>
              <a:ext uri="{FF2B5EF4-FFF2-40B4-BE49-F238E27FC236}">
                <a16:creationId xmlns:a16="http://schemas.microsoft.com/office/drawing/2014/main" id="{7BE2978A-AAEF-4AB0-B450-EA671CEFDC08}"/>
              </a:ext>
            </a:extLst>
          </p:cNvPr>
          <p:cNvSpPr txBox="1"/>
          <p:nvPr/>
        </p:nvSpPr>
        <p:spPr>
          <a:xfrm>
            <a:off x="2702262" y="391065"/>
            <a:ext cx="6997567" cy="400110"/>
          </a:xfrm>
          <a:prstGeom prst="rect">
            <a:avLst/>
          </a:prstGeom>
          <a:noFill/>
        </p:spPr>
        <p:txBody>
          <a:bodyPr wrap="square" rtlCol="0">
            <a:spAutoFit/>
          </a:bodyPr>
          <a:lstStyle/>
          <a:p>
            <a:pPr algn="ctr"/>
            <a:r>
              <a:rPr lang="fr-FR" sz="2000" b="1" i="1" dirty="0"/>
              <a:t>INSERTION DES INFORMATIONS RECU PAR LE CONTACT</a:t>
            </a:r>
            <a:endParaRPr lang="fr-CM" sz="2000" b="1" i="1" dirty="0"/>
          </a:p>
        </p:txBody>
      </p:sp>
    </p:spTree>
    <p:extLst>
      <p:ext uri="{BB962C8B-B14F-4D97-AF65-F5344CB8AC3E}">
        <p14:creationId xmlns:p14="http://schemas.microsoft.com/office/powerpoint/2010/main" val="9541827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A5A7E5-84A1-4ED0-8253-34E0115D2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55" y="815247"/>
            <a:ext cx="10069417" cy="5706737"/>
          </a:xfrm>
          <a:prstGeom prst="rect">
            <a:avLst/>
          </a:prstGeom>
        </p:spPr>
      </p:pic>
      <p:sp>
        <p:nvSpPr>
          <p:cNvPr id="4" name="Flèche : bas 3">
            <a:extLst>
              <a:ext uri="{FF2B5EF4-FFF2-40B4-BE49-F238E27FC236}">
                <a16:creationId xmlns:a16="http://schemas.microsoft.com/office/drawing/2014/main" id="{2A021452-C6C1-4B6E-B1F0-ABCF44B6DAA6}"/>
              </a:ext>
            </a:extLst>
          </p:cNvPr>
          <p:cNvSpPr/>
          <p:nvPr/>
        </p:nvSpPr>
        <p:spPr>
          <a:xfrm>
            <a:off x="5288096" y="88135"/>
            <a:ext cx="807904" cy="59491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M"/>
          </a:p>
        </p:txBody>
      </p:sp>
    </p:spTree>
    <p:extLst>
      <p:ext uri="{BB962C8B-B14F-4D97-AF65-F5344CB8AC3E}">
        <p14:creationId xmlns:p14="http://schemas.microsoft.com/office/powerpoint/2010/main" val="31817300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E1F21A-69E0-41F8-8930-5847B4ABE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277" y="1233889"/>
            <a:ext cx="9551624" cy="5067759"/>
          </a:xfrm>
          <a:prstGeom prst="rect">
            <a:avLst/>
          </a:prstGeom>
        </p:spPr>
      </p:pic>
      <p:sp>
        <p:nvSpPr>
          <p:cNvPr id="4" name="Flèche : bas 3">
            <a:extLst>
              <a:ext uri="{FF2B5EF4-FFF2-40B4-BE49-F238E27FC236}">
                <a16:creationId xmlns:a16="http://schemas.microsoft.com/office/drawing/2014/main" id="{87DA2595-7309-42F1-ABFA-DB1C02356B3D}"/>
              </a:ext>
            </a:extLst>
          </p:cNvPr>
          <p:cNvSpPr/>
          <p:nvPr/>
        </p:nvSpPr>
        <p:spPr>
          <a:xfrm>
            <a:off x="5772838" y="297455"/>
            <a:ext cx="980502" cy="93643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M"/>
          </a:p>
        </p:txBody>
      </p:sp>
    </p:spTree>
    <p:extLst>
      <p:ext uri="{BB962C8B-B14F-4D97-AF65-F5344CB8AC3E}">
        <p14:creationId xmlns:p14="http://schemas.microsoft.com/office/powerpoint/2010/main" val="1063615130"/>
      </p:ext>
    </p:extLst>
  </p:cSld>
  <p:clrMapOvr>
    <a:masterClrMapping/>
  </p:clrMapOvr>
  <p:transition spd="med"/>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Grand écran</PresentationFormat>
  <Paragraphs>38</Paragraphs>
  <Slides>21</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Algerian</vt:lpstr>
      <vt:lpstr>Arial</vt:lpstr>
      <vt:lpstr>Arial Rounded MT Bold</vt:lpstr>
      <vt:lpstr>Bell MT</vt:lpstr>
      <vt:lpstr>Bodoni MT</vt:lpstr>
      <vt:lpstr>Calibri</vt:lpstr>
      <vt:lpstr>Calibri Light</vt:lpstr>
      <vt:lpstr>Times New Roman</vt:lpstr>
      <vt:lpstr>Wingdings</vt:lpstr>
      <vt:lpstr>Zoho_Puvi_Regular</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Milo Kelvyn</dc:creator>
  <cp:lastModifiedBy>FOGUE</cp:lastModifiedBy>
  <cp:revision>16</cp:revision>
  <dcterms:created xsi:type="dcterms:W3CDTF">2024-08-30T10:04:19Z</dcterms:created>
  <dcterms:modified xsi:type="dcterms:W3CDTF">2025-02-03T15:02:04Z</dcterms:modified>
</cp:coreProperties>
</file>