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290" r:id="rId4"/>
    <p:sldId id="292" r:id="rId5"/>
    <p:sldId id="258" r:id="rId6"/>
    <p:sldId id="295" r:id="rId7"/>
    <p:sldId id="291" r:id="rId8"/>
    <p:sldId id="298" r:id="rId9"/>
    <p:sldId id="301" r:id="rId10"/>
    <p:sldId id="302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8D2"/>
    <a:srgbClr val="F8F8F8"/>
    <a:srgbClr val="0072F0"/>
    <a:srgbClr val="023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CF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3001" autoAdjust="0"/>
  </p:normalViewPr>
  <p:slideViewPr>
    <p:cSldViewPr snapToGrid="0">
      <p:cViewPr varScale="1">
        <p:scale>
          <a:sx n="101" d="100"/>
          <a:sy n="101" d="100"/>
        </p:scale>
        <p:origin x="7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865234"/>
      </p:ext>
    </p:extLst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DA9C9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DA9C9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DA9C9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DA9C9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DA9C9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DA9C9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mann.de/fr/helpdesk_shipping.html?ref=prod_prcb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任意多边形 16"/>
          <p:cNvSpPr/>
          <p:nvPr/>
        </p:nvSpPr>
        <p:spPr>
          <a:xfrm>
            <a:off x="10172232" y="0"/>
            <a:ext cx="2019768" cy="1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00" y="0"/>
                </a:moveTo>
                <a:lnTo>
                  <a:pt x="21600" y="0"/>
                </a:lnTo>
                <a:lnTo>
                  <a:pt x="21600" y="15147"/>
                </a:lnTo>
                <a:lnTo>
                  <a:pt x="1637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" name="任意多边形 17"/>
          <p:cNvSpPr/>
          <p:nvPr/>
        </p:nvSpPr>
        <p:spPr>
          <a:xfrm>
            <a:off x="0" y="5191629"/>
            <a:ext cx="2044701" cy="167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8" y="0"/>
                </a:moveTo>
                <a:lnTo>
                  <a:pt x="21600" y="0"/>
                </a:lnTo>
                <a:lnTo>
                  <a:pt x="4048" y="21600"/>
                </a:lnTo>
                <a:lnTo>
                  <a:pt x="0" y="21600"/>
                </a:lnTo>
                <a:lnTo>
                  <a:pt x="0" y="6679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" name="ZoneTexte 3"/>
          <p:cNvSpPr txBox="1"/>
          <p:nvPr/>
        </p:nvSpPr>
        <p:spPr>
          <a:xfrm>
            <a:off x="3033215" y="657223"/>
            <a:ext cx="4966794" cy="4895851"/>
          </a:xfrm>
          <a:prstGeom prst="rect">
            <a:avLst/>
          </a:prstGeom>
          <a:ln w="12700">
            <a:miter lim="4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0" b="1" i="1">
                <a:latin typeface="Bahnschrift SemiBold SemiConden"/>
                <a:ea typeface="Bahnschrift SemiBold SemiConden"/>
                <a:cs typeface="Bahnschrift SemiBold SemiConden"/>
                <a:sym typeface="Bahnschrift SemiBold SemiConden"/>
              </a:defRPr>
            </a:lvl1pPr>
          </a:lstStyle>
          <a:p>
            <a:r>
              <a:rPr lang="fr-FR" sz="4400" i="0" dirty="0">
                <a:latin typeface="Arial Black" panose="020B0A04020102020204" pitchFamily="34" charset="0"/>
              </a:rPr>
              <a:t> </a:t>
            </a:r>
          </a:p>
          <a:p>
            <a:r>
              <a:rPr lang="fr-FR" sz="4400" i="0" dirty="0">
                <a:latin typeface="Arial Black" panose="020B0A04020102020204" pitchFamily="34" charset="0"/>
              </a:rPr>
              <a:t>PROCEDURE</a:t>
            </a:r>
          </a:p>
          <a:p>
            <a:r>
              <a:rPr lang="fr-FR" sz="4400" i="0" dirty="0">
                <a:latin typeface="Arial Black" panose="020B0A04020102020204" pitchFamily="34" charset="0"/>
              </a:rPr>
              <a:t>DE PRODUCTION</a:t>
            </a:r>
          </a:p>
          <a:p>
            <a:r>
              <a:rPr lang="fr-FR" sz="4400" i="0" dirty="0">
                <a:latin typeface="Arial Black" panose="020B0A04020102020204" pitchFamily="34" charset="0"/>
              </a:rPr>
              <a:t>DES VIDEOS </a:t>
            </a:r>
          </a:p>
          <a:p>
            <a:r>
              <a:rPr lang="fr-FR" sz="4400" i="0" dirty="0">
                <a:latin typeface="Arial Black" panose="020B0A04020102020204" pitchFamily="34" charset="0"/>
              </a:rPr>
              <a:t>YOUTUBE  TIKTOKS</a:t>
            </a:r>
          </a:p>
        </p:txBody>
      </p:sp>
      <p:pic>
        <p:nvPicPr>
          <p:cNvPr id="101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818" y="5272340"/>
            <a:ext cx="1624599" cy="149491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平行四边形 2"/>
          <p:cNvSpPr/>
          <p:nvPr/>
        </p:nvSpPr>
        <p:spPr>
          <a:xfrm>
            <a:off x="8052892" y="0"/>
            <a:ext cx="3721101" cy="22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平行四边形 9"/>
          <p:cNvSpPr/>
          <p:nvPr/>
        </p:nvSpPr>
        <p:spPr>
          <a:xfrm>
            <a:off x="381000" y="5029200"/>
            <a:ext cx="3114675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8" grpId="1" animBg="1" advAuto="0"/>
      <p:bldP spid="94" grpId="0" animBg="1"/>
      <p:bldP spid="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EF3396B-9CD2-40B7-AC11-4A27EED61B8D}"/>
              </a:ext>
            </a:extLst>
          </p:cNvPr>
          <p:cNvSpPr txBox="1"/>
          <p:nvPr/>
        </p:nvSpPr>
        <p:spPr>
          <a:xfrm>
            <a:off x="2728912" y="1859340"/>
            <a:ext cx="6734175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9600" b="1" dirty="0">
                <a:solidFill>
                  <a:srgbClr val="0288D2"/>
                </a:solidFill>
                <a:latin typeface="Agency" pitchFamily="2" charset="0"/>
              </a:rPr>
              <a:t>merci</a:t>
            </a:r>
            <a:endParaRPr lang="fr-CM" sz="9600" dirty="0">
              <a:solidFill>
                <a:srgbClr val="0288D2"/>
              </a:solidFill>
              <a:latin typeface="Agency" pitchFamily="2" charset="0"/>
            </a:endParaRPr>
          </a:p>
        </p:txBody>
      </p:sp>
      <p:pic>
        <p:nvPicPr>
          <p:cNvPr id="4" name="图片 3" descr="图片 3">
            <a:extLst>
              <a:ext uri="{FF2B5EF4-FFF2-40B4-BE49-F238E27FC236}">
                <a16:creationId xmlns:a16="http://schemas.microsoft.com/office/drawing/2014/main" id="{48A63EA6-5BAC-465E-BAD5-60C124187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34" y="5333999"/>
            <a:ext cx="1447523" cy="13319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84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2447925" y="90215"/>
            <a:ext cx="5603033" cy="662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2324100" y="-78083"/>
            <a:ext cx="572685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sz="4800" b="1" dirty="0">
                <a:latin typeface="Agency" pitchFamily="2" charset="0"/>
              </a:rPr>
              <a:t>PROCEDURE  </a:t>
            </a:r>
            <a:endParaRPr sz="4800" b="1" dirty="0">
              <a:latin typeface="Agency" pitchFamily="2" charset="0"/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2" y="5368079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1"/>
          <p:cNvSpPr txBox="1"/>
          <p:nvPr/>
        </p:nvSpPr>
        <p:spPr>
          <a:xfrm>
            <a:off x="1286107" y="4814081"/>
            <a:ext cx="984050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endParaRPr sz="3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4FB273-8227-421B-B229-1B730902472D}"/>
              </a:ext>
            </a:extLst>
          </p:cNvPr>
          <p:cNvSpPr txBox="1"/>
          <p:nvPr/>
        </p:nvSpPr>
        <p:spPr>
          <a:xfrm>
            <a:off x="1882950" y="762878"/>
            <a:ext cx="8426099" cy="5509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6"/>
                </a:solidFill>
              </a:rPr>
              <a:t>Cette procédure</a:t>
            </a:r>
          </a:p>
          <a:p>
            <a:r>
              <a:rPr lang="fr-FR" sz="2000" b="1" dirty="0">
                <a:solidFill>
                  <a:schemeClr val="accent6"/>
                </a:solidFill>
              </a:rPr>
              <a:t>nous permettra d'avoir un </a:t>
            </a:r>
          </a:p>
          <a:p>
            <a:r>
              <a:rPr lang="fr-FR" sz="2000" b="1" dirty="0">
                <a:solidFill>
                  <a:schemeClr val="accent6"/>
                </a:solidFill>
              </a:rPr>
              <a:t>Workflow organise dans la nouvelle production des contenues,</a:t>
            </a:r>
          </a:p>
          <a:p>
            <a:r>
              <a:rPr lang="fr-FR" sz="2000" b="1" dirty="0">
                <a:solidFill>
                  <a:schemeClr val="accent6"/>
                </a:solidFill>
              </a:rPr>
              <a:t>Pour pouvoir attendre cette objectif il sera question pour nous de suivre une procédure bien élabore en 5 étapes qui seront énumère comme suivant</a:t>
            </a:r>
            <a:r>
              <a:rPr lang="fr-FR" sz="3600" b="1" dirty="0">
                <a:solidFill>
                  <a:schemeClr val="accent6"/>
                </a:solidFill>
              </a:rPr>
              <a:t>:</a:t>
            </a:r>
          </a:p>
          <a:p>
            <a:pPr marL="742950" lvl="1" indent="-742950">
              <a:buFont typeface="+mj-lt"/>
              <a:buAutoNum type="arabicPeriod"/>
            </a:pPr>
            <a:r>
              <a:rPr lang="fr-FR" sz="3600" b="1" dirty="0">
                <a:solidFill>
                  <a:schemeClr val="accent6"/>
                </a:solidFill>
              </a:rPr>
              <a:t>veille</a:t>
            </a:r>
          </a:p>
          <a:p>
            <a:pPr marL="742950" lvl="1" indent="-742950">
              <a:buFont typeface="+mj-lt"/>
              <a:buAutoNum type="arabicPeriod"/>
            </a:pPr>
            <a:r>
              <a:rPr lang="fr-FR" sz="3600" b="1" dirty="0">
                <a:solidFill>
                  <a:schemeClr val="accent6"/>
                </a:solidFill>
              </a:rPr>
              <a:t>script</a:t>
            </a:r>
          </a:p>
          <a:p>
            <a:pPr marL="742950" lvl="1" indent="-742950">
              <a:buFont typeface="+mj-lt"/>
              <a:buAutoNum type="arabicPeriod"/>
            </a:pPr>
            <a:r>
              <a:rPr lang="fr-FR" sz="3600" b="1" dirty="0">
                <a:solidFill>
                  <a:schemeClr val="accent6"/>
                </a:solidFill>
              </a:rPr>
              <a:t>Tournage vidéos</a:t>
            </a:r>
          </a:p>
          <a:p>
            <a:pPr marL="742950" lvl="1" indent="-742950">
              <a:buFont typeface="+mj-lt"/>
              <a:buAutoNum type="arabicPeriod"/>
            </a:pPr>
            <a:r>
              <a:rPr lang="fr-FR" sz="3600" b="1" dirty="0">
                <a:solidFill>
                  <a:schemeClr val="accent6"/>
                </a:solidFill>
              </a:rPr>
              <a:t>Edition</a:t>
            </a:r>
          </a:p>
          <a:p>
            <a:pPr marL="742950" lvl="1" indent="-742950">
              <a:buFont typeface="+mj-lt"/>
              <a:buAutoNum type="arabicPeriod"/>
            </a:pPr>
            <a:r>
              <a:rPr lang="fr-FR" sz="3600" b="1" dirty="0">
                <a:solidFill>
                  <a:schemeClr val="accent6"/>
                </a:solidFill>
              </a:rPr>
              <a:t>Mise en ligne</a:t>
            </a:r>
          </a:p>
          <a:p>
            <a:pPr marL="742950" lvl="1" indent="-742950">
              <a:buFont typeface="+mj-lt"/>
              <a:buAutoNum type="arabicPeriod"/>
            </a:pPr>
            <a:r>
              <a:rPr lang="fr-FR" sz="3600" b="1" dirty="0">
                <a:solidFill>
                  <a:schemeClr val="accent6"/>
                </a:solidFill>
              </a:rPr>
              <a:t>suivie</a:t>
            </a:r>
            <a:endParaRPr lang="fr-CM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535" y="5153480"/>
            <a:ext cx="1650258" cy="15185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1BDE1A8-FFA6-4544-AC62-73EEF75E9A73}"/>
              </a:ext>
            </a:extLst>
          </p:cNvPr>
          <p:cNvSpPr/>
          <p:nvPr/>
        </p:nvSpPr>
        <p:spPr>
          <a:xfrm>
            <a:off x="4955376" y="138001"/>
            <a:ext cx="1371600" cy="44267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veille</a:t>
            </a:r>
            <a:endParaRPr kumimoji="0" lang="fr-CM" sz="2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F54AD32-5BFA-450A-9490-5D321777F4B9}"/>
              </a:ext>
            </a:extLst>
          </p:cNvPr>
          <p:cNvCxnSpPr>
            <a:cxnSpLocks/>
          </p:cNvCxnSpPr>
          <p:nvPr/>
        </p:nvCxnSpPr>
        <p:spPr>
          <a:xfrm>
            <a:off x="5641177" y="805993"/>
            <a:ext cx="0" cy="575132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ADEF970-E6E5-4277-B9D4-DEC5086AA5DD}"/>
              </a:ext>
            </a:extLst>
          </p:cNvPr>
          <p:cNvSpPr/>
          <p:nvPr/>
        </p:nvSpPr>
        <p:spPr>
          <a:xfrm>
            <a:off x="6950597" y="6229337"/>
            <a:ext cx="1371601" cy="44267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suivie</a:t>
            </a:r>
            <a:endParaRPr kumimoji="0" lang="fr-CM" sz="2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E69FC41-F208-4949-8649-B99A000E4ABA}"/>
              </a:ext>
            </a:extLst>
          </p:cNvPr>
          <p:cNvSpPr/>
          <p:nvPr/>
        </p:nvSpPr>
        <p:spPr>
          <a:xfrm>
            <a:off x="4269579" y="5494136"/>
            <a:ext cx="1371597" cy="78319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Mise en ligne</a:t>
            </a:r>
            <a:endParaRPr kumimoji="0" lang="fr-CM" sz="2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EA4E868-51FA-4A3C-9C23-E458EE689E4F}"/>
              </a:ext>
            </a:extLst>
          </p:cNvPr>
          <p:cNvSpPr/>
          <p:nvPr/>
        </p:nvSpPr>
        <p:spPr>
          <a:xfrm>
            <a:off x="4724400" y="4194926"/>
            <a:ext cx="1371600" cy="44267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latin typeface="Agency" pitchFamily="2" charset="0"/>
              </a:rPr>
              <a:t>Edition</a:t>
            </a:r>
            <a:endParaRPr kumimoji="0" lang="fr-CM" sz="2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9F765E4-67EC-475A-8751-B2A9A605C486}"/>
              </a:ext>
            </a:extLst>
          </p:cNvPr>
          <p:cNvSpPr/>
          <p:nvPr/>
        </p:nvSpPr>
        <p:spPr>
          <a:xfrm>
            <a:off x="4955376" y="1466768"/>
            <a:ext cx="1371601" cy="44267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latin typeface="Agency" pitchFamily="2" charset="0"/>
              </a:rPr>
              <a:t>script</a:t>
            </a:r>
            <a:endParaRPr kumimoji="0" lang="fr-CM" sz="2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702A37B-681E-4C49-9DC8-EB45C5CBE932}"/>
              </a:ext>
            </a:extLst>
          </p:cNvPr>
          <p:cNvSpPr/>
          <p:nvPr/>
        </p:nvSpPr>
        <p:spPr>
          <a:xfrm>
            <a:off x="4724400" y="2762730"/>
            <a:ext cx="1371600" cy="44267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vt</a:t>
            </a:r>
            <a:endParaRPr kumimoji="0" lang="fr-CM" sz="2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FA849A5-DF47-40DB-9E37-43AFAC3AE2EA}"/>
              </a:ext>
            </a:extLst>
          </p:cNvPr>
          <p:cNvCxnSpPr>
            <a:cxnSpLocks/>
          </p:cNvCxnSpPr>
          <p:nvPr/>
        </p:nvCxnSpPr>
        <p:spPr>
          <a:xfrm>
            <a:off x="5412577" y="2053768"/>
            <a:ext cx="0" cy="575132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70C0AE3-495C-4111-B3F9-547211791F38}"/>
              </a:ext>
            </a:extLst>
          </p:cNvPr>
          <p:cNvCxnSpPr>
            <a:cxnSpLocks/>
          </p:cNvCxnSpPr>
          <p:nvPr/>
        </p:nvCxnSpPr>
        <p:spPr>
          <a:xfrm>
            <a:off x="5812627" y="3403401"/>
            <a:ext cx="0" cy="575132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8CB51D8-9ECE-4EA5-BB34-B637798C4363}"/>
              </a:ext>
            </a:extLst>
          </p:cNvPr>
          <p:cNvCxnSpPr>
            <a:cxnSpLocks/>
          </p:cNvCxnSpPr>
          <p:nvPr/>
        </p:nvCxnSpPr>
        <p:spPr>
          <a:xfrm>
            <a:off x="4955376" y="4778301"/>
            <a:ext cx="0" cy="575132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B2DBE35-8507-4365-9B8B-C4987A596254}"/>
              </a:ext>
            </a:extLst>
          </p:cNvPr>
          <p:cNvCxnSpPr>
            <a:cxnSpLocks/>
          </p:cNvCxnSpPr>
          <p:nvPr/>
        </p:nvCxnSpPr>
        <p:spPr>
          <a:xfrm>
            <a:off x="5745951" y="6188443"/>
            <a:ext cx="892974" cy="221336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CA73B4EA-2D9C-41D2-9C2F-1B6F5BDDB65F}"/>
              </a:ext>
            </a:extLst>
          </p:cNvPr>
          <p:cNvSpPr/>
          <p:nvPr/>
        </p:nvSpPr>
        <p:spPr>
          <a:xfrm>
            <a:off x="6474347" y="1571028"/>
            <a:ext cx="2114810" cy="3028950"/>
          </a:xfrm>
          <a:prstGeom prst="righ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508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249" y="543843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8CC1C74-420A-4F9E-9A39-D2864F1300AF}"/>
              </a:ext>
            </a:extLst>
          </p:cNvPr>
          <p:cNvSpPr/>
          <p:nvPr/>
        </p:nvSpPr>
        <p:spPr>
          <a:xfrm>
            <a:off x="4743450" y="303863"/>
            <a:ext cx="1895475" cy="4616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Agency" pitchFamily="2" charset="0"/>
              </a:rPr>
              <a:t>Vidéos Edit</a:t>
            </a:r>
            <a:endParaRPr kumimoji="0" lang="fr-CM" sz="2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20AF0E-83B6-4158-AEC5-433C10908326}"/>
              </a:ext>
            </a:extLst>
          </p:cNvPr>
          <p:cNvSpPr txBox="1"/>
          <p:nvPr/>
        </p:nvSpPr>
        <p:spPr>
          <a:xfrm>
            <a:off x="2447925" y="1482209"/>
            <a:ext cx="6434137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</a:rPr>
              <a:t>La phase de l'Edition visuel qui sera la 4eme étape et la plus délicate est la phase qui va constitue a l'assemblage de tous éléments (scène ,insert.....)  enregistre pendant les </a:t>
            </a:r>
            <a:r>
              <a:rPr lang="fr-FR" sz="2800" b="1" dirty="0" err="1">
                <a:solidFill>
                  <a:schemeClr val="accent6"/>
                </a:solidFill>
              </a:rPr>
              <a:t>diffents</a:t>
            </a:r>
            <a:r>
              <a:rPr lang="fr-FR" sz="2800" b="1" dirty="0">
                <a:solidFill>
                  <a:schemeClr val="accent6"/>
                </a:solidFill>
              </a:rPr>
              <a:t> tournages</a:t>
            </a:r>
            <a:endParaRPr lang="fr-CM" sz="2800" dirty="0"/>
          </a:p>
        </p:txBody>
      </p:sp>
    </p:spTree>
    <p:extLst>
      <p:ext uri="{BB962C8B-B14F-4D97-AF65-F5344CB8AC3E}">
        <p14:creationId xmlns:p14="http://schemas.microsoft.com/office/powerpoint/2010/main" val="33108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569" y="5397021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1"/>
          <p:cNvSpPr txBox="1"/>
          <p:nvPr/>
        </p:nvSpPr>
        <p:spPr>
          <a:xfrm>
            <a:off x="3676560" y="5603951"/>
            <a:ext cx="179058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endParaRPr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E7F9EE-03A3-4308-AC17-3FC717513618}"/>
              </a:ext>
            </a:extLst>
          </p:cNvPr>
          <p:cNvSpPr txBox="1"/>
          <p:nvPr/>
        </p:nvSpPr>
        <p:spPr>
          <a:xfrm>
            <a:off x="1679115" y="3814278"/>
            <a:ext cx="13541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gency" pitchFamily="2" charset="0"/>
                <a:sym typeface="等线"/>
              </a:rPr>
              <a:t> 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E0DAE82-8EFA-4DDB-B5CF-04A5E4025395}"/>
              </a:ext>
            </a:extLst>
          </p:cNvPr>
          <p:cNvSpPr txBox="1"/>
          <p:nvPr/>
        </p:nvSpPr>
        <p:spPr>
          <a:xfrm>
            <a:off x="8664190" y="5507015"/>
            <a:ext cx="682942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777</a:t>
            </a:r>
            <a:endParaRPr kumimoji="0" lang="fr-CM" sz="1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2900593-4766-4A9F-BFB3-976562C6EB1C}"/>
              </a:ext>
            </a:extLst>
          </p:cNvPr>
          <p:cNvSpPr txBox="1"/>
          <p:nvPr/>
        </p:nvSpPr>
        <p:spPr>
          <a:xfrm>
            <a:off x="3857761" y="236237"/>
            <a:ext cx="846966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4000" dirty="0">
                <a:latin typeface="Alika Misely" pitchFamily="2" charset="0"/>
              </a:rPr>
              <a:t>ELEMENT REQUIS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D188EF-C88A-4D82-912C-D0267EC1B0A8}"/>
              </a:ext>
            </a:extLst>
          </p:cNvPr>
          <p:cNvSpPr/>
          <p:nvPr/>
        </p:nvSpPr>
        <p:spPr>
          <a:xfrm>
            <a:off x="3857760" y="335456"/>
            <a:ext cx="3765447" cy="388708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7754F5-8C6F-4B93-B0E1-EDC93E799B9E}"/>
              </a:ext>
            </a:extLst>
          </p:cNvPr>
          <p:cNvSpPr txBox="1"/>
          <p:nvPr/>
        </p:nvSpPr>
        <p:spPr>
          <a:xfrm>
            <a:off x="1471679" y="1004584"/>
            <a:ext cx="892261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accent6"/>
                </a:solidFill>
              </a:rPr>
              <a:t>IL important de rappelle que pour avoir une qualité en au rendue de la vidéos 3 éléments de devront être prise en considérations :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07B30F1-0D7A-4B18-B74C-6CEB416E9E5E}"/>
              </a:ext>
            </a:extLst>
          </p:cNvPr>
          <p:cNvSpPr/>
          <p:nvPr/>
        </p:nvSpPr>
        <p:spPr>
          <a:xfrm>
            <a:off x="607223" y="1828200"/>
            <a:ext cx="2844045" cy="1168536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800" dirty="0"/>
              <a:t>visuel</a:t>
            </a:r>
            <a:endParaRPr kumimoji="0" lang="fr-CM" sz="4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F838172-44D1-4BF5-8DEE-B56CC7211E85}"/>
              </a:ext>
            </a:extLst>
          </p:cNvPr>
          <p:cNvSpPr/>
          <p:nvPr/>
        </p:nvSpPr>
        <p:spPr>
          <a:xfrm>
            <a:off x="4571854" y="1816821"/>
            <a:ext cx="2844045" cy="1168536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等线"/>
              </a:rPr>
              <a:t>AUDIO</a:t>
            </a:r>
            <a:endParaRPr kumimoji="0" lang="fr-CM" sz="4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4B383E5-B025-4110-B92B-3F63DEEEF0BE}"/>
              </a:ext>
            </a:extLst>
          </p:cNvPr>
          <p:cNvSpPr/>
          <p:nvPr/>
        </p:nvSpPr>
        <p:spPr>
          <a:xfrm>
            <a:off x="8664190" y="1860100"/>
            <a:ext cx="2772076" cy="1081978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400" dirty="0"/>
              <a:t>   LMR</a:t>
            </a:r>
            <a:endParaRPr kumimoji="0" lang="fr-CM" sz="4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" name="Flèche : double flèche horizontale 9">
            <a:extLst>
              <a:ext uri="{FF2B5EF4-FFF2-40B4-BE49-F238E27FC236}">
                <a16:creationId xmlns:a16="http://schemas.microsoft.com/office/drawing/2014/main" id="{EB2271C3-A137-45F9-9145-C705DBB1117C}"/>
              </a:ext>
            </a:extLst>
          </p:cNvPr>
          <p:cNvSpPr/>
          <p:nvPr/>
        </p:nvSpPr>
        <p:spPr>
          <a:xfrm>
            <a:off x="3560803" y="2283439"/>
            <a:ext cx="773811" cy="288943"/>
          </a:xfrm>
          <a:prstGeom prst="left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3" name="Flèche : double flèche horizontale 12">
            <a:extLst>
              <a:ext uri="{FF2B5EF4-FFF2-40B4-BE49-F238E27FC236}">
                <a16:creationId xmlns:a16="http://schemas.microsoft.com/office/drawing/2014/main" id="{C27B4BB3-D460-4730-B437-B6028232EA62}"/>
              </a:ext>
            </a:extLst>
          </p:cNvPr>
          <p:cNvSpPr/>
          <p:nvPr/>
        </p:nvSpPr>
        <p:spPr>
          <a:xfrm>
            <a:off x="7635710" y="2229795"/>
            <a:ext cx="808669" cy="342587"/>
          </a:xfrm>
          <a:prstGeom prst="left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6EB376C8-9BE9-4CEF-8D5C-285A212A5269}"/>
              </a:ext>
            </a:extLst>
          </p:cNvPr>
          <p:cNvSpPr/>
          <p:nvPr/>
        </p:nvSpPr>
        <p:spPr>
          <a:xfrm rot="2487572">
            <a:off x="1616023" y="4011759"/>
            <a:ext cx="2936704" cy="31557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6DAEF548-5E9A-4800-B289-69B3478D5265}"/>
              </a:ext>
            </a:extLst>
          </p:cNvPr>
          <p:cNvSpPr/>
          <p:nvPr/>
        </p:nvSpPr>
        <p:spPr>
          <a:xfrm rot="7992594">
            <a:off x="7739625" y="3944558"/>
            <a:ext cx="2945534" cy="449982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C4DD390F-03D4-4EA3-998B-7EE6F804DD8D}"/>
              </a:ext>
            </a:extLst>
          </p:cNvPr>
          <p:cNvSpPr/>
          <p:nvPr/>
        </p:nvSpPr>
        <p:spPr>
          <a:xfrm>
            <a:off x="5806395" y="3429000"/>
            <a:ext cx="433137" cy="1727600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485FF35-C18F-42CA-86A0-B30FA38F1BD4}"/>
              </a:ext>
            </a:extLst>
          </p:cNvPr>
          <p:cNvSpPr/>
          <p:nvPr/>
        </p:nvSpPr>
        <p:spPr>
          <a:xfrm>
            <a:off x="4151958" y="5333615"/>
            <a:ext cx="3702257" cy="132802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7200" dirty="0"/>
              <a:t>  VQCAI</a:t>
            </a:r>
            <a:endParaRPr kumimoji="0" lang="fr-CM" sz="7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图片 3">
            <a:extLst>
              <a:ext uri="{FF2B5EF4-FFF2-40B4-BE49-F238E27FC236}">
                <a16:creationId xmlns:a16="http://schemas.microsoft.com/office/drawing/2014/main" id="{8872044F-9204-4D41-A4E4-FD55DAD9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08" y="5553676"/>
            <a:ext cx="1333006" cy="12266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5F7CA51-95F9-44F8-9730-515729FC4DF2}"/>
              </a:ext>
            </a:extLst>
          </p:cNvPr>
          <p:cNvSpPr/>
          <p:nvPr/>
        </p:nvSpPr>
        <p:spPr>
          <a:xfrm>
            <a:off x="4493423" y="256575"/>
            <a:ext cx="2844045" cy="1168536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800" dirty="0"/>
              <a:t> visuel</a:t>
            </a:r>
            <a:endParaRPr kumimoji="0" lang="fr-CM" sz="4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FCAE3B-5213-416C-8C8A-0F3D06BAA6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73" y="2257425"/>
            <a:ext cx="6840543" cy="3676792"/>
          </a:xfrm>
          <a:prstGeom prst="rect">
            <a:avLst/>
          </a:prstGeo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DA398C7F-46B4-434E-898E-3A99FD66EE3E}"/>
              </a:ext>
            </a:extLst>
          </p:cNvPr>
          <p:cNvSpPr/>
          <p:nvPr/>
        </p:nvSpPr>
        <p:spPr>
          <a:xfrm>
            <a:off x="5686426" y="1614487"/>
            <a:ext cx="361950" cy="561975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0AD76F-DE71-4ACA-A29E-B162D074B02A}"/>
              </a:ext>
            </a:extLst>
          </p:cNvPr>
          <p:cNvSpPr txBox="1"/>
          <p:nvPr/>
        </p:nvSpPr>
        <p:spPr>
          <a:xfrm>
            <a:off x="4791076" y="6134700"/>
            <a:ext cx="17907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Sony alpha 7 </a:t>
            </a:r>
            <a:endParaRPr kumimoji="0" lang="fr-CM" sz="2400" b="0" i="0" u="none" strike="noStrike" cap="none" spc="0" normalizeH="0" baseline="0" dirty="0">
              <a:ln>
                <a:noFill/>
              </a:ln>
              <a:solidFill>
                <a:schemeClr val="accent6">
                  <a:lumMod val="90000"/>
                  <a:lumOff val="10000"/>
                </a:schemeClr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9098572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46" y="5478906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1"/>
          <p:cNvSpPr txBox="1"/>
          <p:nvPr/>
        </p:nvSpPr>
        <p:spPr>
          <a:xfrm>
            <a:off x="1286107" y="4814081"/>
            <a:ext cx="984050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endParaRPr sz="30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FBF3AAB-0366-4839-A2EF-9ECFC8B1DA53}"/>
              </a:ext>
            </a:extLst>
          </p:cNvPr>
          <p:cNvSpPr/>
          <p:nvPr/>
        </p:nvSpPr>
        <p:spPr>
          <a:xfrm>
            <a:off x="4533899" y="377384"/>
            <a:ext cx="1914525" cy="562627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ln>
                  <a:solidFill>
                    <a:schemeClr val="accent6">
                      <a:lumMod val="90000"/>
                      <a:lumOff val="10000"/>
                    </a:schemeClr>
                  </a:solidFill>
                </a:ln>
              </a:rPr>
              <a:t>   Audios</a:t>
            </a:r>
            <a:endParaRPr kumimoji="0" lang="fr-CM" sz="2000" b="0" i="0" u="none" strike="noStrike" cap="none" spc="0" normalizeH="0" baseline="0" dirty="0">
              <a:ln>
                <a:solidFill>
                  <a:schemeClr val="accent6">
                    <a:lumMod val="90000"/>
                    <a:lumOff val="10000"/>
                  </a:schemeClr>
                </a:solidFill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63429A-B30E-43C1-96D1-A7049F850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" y="2379987"/>
            <a:ext cx="3723451" cy="200135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7E14CE3-9D49-4A57-9694-5BEFB2365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37" y="2292967"/>
            <a:ext cx="3882822" cy="2087017"/>
          </a:xfrm>
          <a:prstGeom prst="rect">
            <a:avLst/>
          </a:prstGeom>
        </p:spPr>
      </p:pic>
      <p:sp>
        <p:nvSpPr>
          <p:cNvPr id="24" name="Flèche : trois pointes 23">
            <a:extLst>
              <a:ext uri="{FF2B5EF4-FFF2-40B4-BE49-F238E27FC236}">
                <a16:creationId xmlns:a16="http://schemas.microsoft.com/office/drawing/2014/main" id="{F89E7C3C-97A8-46E9-B8C5-FB08E13D6120}"/>
              </a:ext>
            </a:extLst>
          </p:cNvPr>
          <p:cNvSpPr/>
          <p:nvPr/>
        </p:nvSpPr>
        <p:spPr>
          <a:xfrm>
            <a:off x="4371975" y="1280371"/>
            <a:ext cx="2238375" cy="2852990"/>
          </a:xfrm>
          <a:prstGeom prst="leftRightUp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ED1879E-D5C1-4266-BD1A-754669A0BDE9}"/>
              </a:ext>
            </a:extLst>
          </p:cNvPr>
          <p:cNvSpPr/>
          <p:nvPr/>
        </p:nvSpPr>
        <p:spPr>
          <a:xfrm>
            <a:off x="4571999" y="378743"/>
            <a:ext cx="1914525" cy="562627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ln>
                  <a:solidFill>
                    <a:schemeClr val="accent6">
                      <a:lumMod val="90000"/>
                      <a:lumOff val="10000"/>
                    </a:schemeClr>
                  </a:solidFill>
                </a:ln>
              </a:rPr>
              <a:t>   Audios</a:t>
            </a:r>
            <a:endParaRPr kumimoji="0" lang="fr-CM" sz="2000" b="0" i="0" u="none" strike="noStrike" cap="none" spc="0" normalizeH="0" baseline="0" dirty="0">
              <a:ln>
                <a:solidFill>
                  <a:schemeClr val="accent6">
                    <a:lumMod val="90000"/>
                    <a:lumOff val="10000"/>
                  </a:schemeClr>
                </a:solidFill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AF13F4-73EC-406B-9C7D-FD43B7C74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37" y="2294326"/>
            <a:ext cx="3882822" cy="2087017"/>
          </a:xfrm>
          <a:prstGeom prst="rect">
            <a:avLst/>
          </a:prstGeom>
        </p:spPr>
      </p:pic>
      <p:sp>
        <p:nvSpPr>
          <p:cNvPr id="12" name="Flèche : trois pointes 11">
            <a:extLst>
              <a:ext uri="{FF2B5EF4-FFF2-40B4-BE49-F238E27FC236}">
                <a16:creationId xmlns:a16="http://schemas.microsoft.com/office/drawing/2014/main" id="{51B9F513-B86C-4D2D-931F-AFE9E701A39B}"/>
              </a:ext>
            </a:extLst>
          </p:cNvPr>
          <p:cNvSpPr/>
          <p:nvPr/>
        </p:nvSpPr>
        <p:spPr>
          <a:xfrm>
            <a:off x="4410075" y="1281730"/>
            <a:ext cx="2238375" cy="2852990"/>
          </a:xfrm>
          <a:prstGeom prst="leftRightUp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524018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3" descr="图片 3">
            <a:extLst>
              <a:ext uri="{FF2B5EF4-FFF2-40B4-BE49-F238E27FC236}">
                <a16:creationId xmlns:a16="http://schemas.microsoft.com/office/drawing/2014/main" id="{DC5A25ED-6883-40E4-9037-EC3A6C637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852" y="5625614"/>
            <a:ext cx="1284413" cy="118188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6F62DF9-7E3A-402C-ACFA-C6AE4C79EB9F}"/>
              </a:ext>
            </a:extLst>
          </p:cNvPr>
          <p:cNvSpPr txBox="1"/>
          <p:nvPr/>
        </p:nvSpPr>
        <p:spPr>
          <a:xfrm>
            <a:off x="177955" y="2276475"/>
            <a:ext cx="3305175" cy="1476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1C1C1C"/>
                </a:solidFill>
                <a:effectLst/>
                <a:latin typeface="Open Sans" panose="020B0604020202020204" pitchFamily="34" charset="0"/>
              </a:rPr>
              <a:t>199 €/130796,75</a:t>
            </a:r>
          </a:p>
          <a:p>
            <a:pPr algn="l"/>
            <a:r>
              <a:rPr lang="fr-FR" b="0" i="0" u="none" strike="noStrike" dirty="0">
                <a:solidFill>
                  <a:srgbClr val="1C1C1C"/>
                </a:solidFill>
                <a:effectLst/>
                <a:latin typeface="Open Sans" panose="020B0604020202020204" pitchFamily="34" charset="0"/>
                <a:hlinkClick r:id="rId3"/>
              </a:rPr>
              <a:t>Envoi gratuit</a:t>
            </a:r>
            <a:r>
              <a:rPr lang="fr-FR" b="0" i="0" dirty="0">
                <a:solidFill>
                  <a:srgbClr val="1C1C1C"/>
                </a:solidFill>
                <a:effectLst/>
                <a:latin typeface="Open Sans" panose="020B0604020202020204" pitchFamily="34" charset="0"/>
              </a:rPr>
              <a:t> et TVA incluse.</a:t>
            </a:r>
          </a:p>
          <a:p>
            <a:pPr algn="l"/>
            <a:r>
              <a:rPr lang="fr-FR" b="0" i="0" dirty="0">
                <a:solidFill>
                  <a:srgbClr val="00B27D"/>
                </a:solidFill>
                <a:effectLst/>
                <a:latin typeface="Open Sans" panose="020B0604020202020204" pitchFamily="34" charset="0"/>
              </a:rPr>
              <a:t>Disponible immédiatement</a:t>
            </a:r>
            <a:endParaRPr lang="fr-FR" b="0" i="0" dirty="0">
              <a:solidFill>
                <a:srgbClr val="1C1C1C"/>
              </a:solidFill>
              <a:effectLst/>
              <a:latin typeface="Open Sans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1C1C1C"/>
                </a:solidFill>
                <a:effectLst/>
                <a:latin typeface="Open Sans" panose="020B0604020202020204" pitchFamily="34" charset="0"/>
              </a:rPr>
              <a:t>Expédition estimée le </a:t>
            </a:r>
            <a:r>
              <a:rPr lang="fr-FR" b="1" i="0" dirty="0">
                <a:solidFill>
                  <a:srgbClr val="1C1C1C"/>
                </a:solidFill>
                <a:effectLst/>
                <a:latin typeface="Open Sans" panose="020B0604020202020204" pitchFamily="34" charset="0"/>
              </a:rPr>
              <a:t>Mercredi, 24.07.</a:t>
            </a:r>
            <a:endParaRPr lang="fr-FR" b="0" i="0" dirty="0">
              <a:solidFill>
                <a:srgbClr val="1C1C1C"/>
              </a:solidFill>
              <a:effectLst/>
              <a:latin typeface="Open Sans" panose="020B0604020202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F9E27D9-0928-44E9-861E-4DB336CE7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35302" cy="2276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83C381-FF18-4243-8CBA-E890B7B1A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13" y="0"/>
            <a:ext cx="4235302" cy="227647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9B07940-2C5B-4CBA-9707-F86FBB15F8A5}"/>
              </a:ext>
            </a:extLst>
          </p:cNvPr>
          <p:cNvSpPr txBox="1"/>
          <p:nvPr/>
        </p:nvSpPr>
        <p:spPr>
          <a:xfrm>
            <a:off x="6391913" y="2333625"/>
            <a:ext cx="3969544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120 €/78872,41</a:t>
            </a:r>
          </a:p>
          <a:p>
            <a:pPr algn="l"/>
            <a:r>
              <a:rPr lang="fr-FR" b="0" i="0" u="none" strike="noStrike" dirty="0">
                <a:solidFill>
                  <a:srgbClr val="1C1C1C"/>
                </a:solidFill>
                <a:effectLst/>
                <a:latin typeface="Open Sans" panose="020B0606030504020204" pitchFamily="34" charset="0"/>
                <a:hlinkClick r:id="rId3"/>
              </a:rPr>
              <a:t>Envoi gratuit</a:t>
            </a:r>
            <a:r>
              <a:rPr lang="fr-FR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 et TVA incluse.</a:t>
            </a:r>
          </a:p>
          <a:p>
            <a:pPr algn="l"/>
            <a:r>
              <a:rPr lang="fr-FR" b="0" i="0" dirty="0">
                <a:solidFill>
                  <a:srgbClr val="00B27D"/>
                </a:solidFill>
                <a:effectLst/>
                <a:latin typeface="Open Sans" panose="020B0606030504020204" pitchFamily="34" charset="0"/>
              </a:rPr>
              <a:t>Disponible immédiatement</a:t>
            </a:r>
            <a:endParaRPr lang="fr-FR" b="0" i="0" dirty="0">
              <a:solidFill>
                <a:srgbClr val="1C1C1C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fr-FR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Expédition estimée le </a:t>
            </a:r>
            <a:r>
              <a:rPr lang="fr-FR" b="1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Jeudi, 25.07.</a:t>
            </a:r>
            <a:endParaRPr lang="fr-FR" b="0" i="0" dirty="0">
              <a:solidFill>
                <a:srgbClr val="1C1C1C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9" name="Flèche : trois pointes 8">
            <a:extLst>
              <a:ext uri="{FF2B5EF4-FFF2-40B4-BE49-F238E27FC236}">
                <a16:creationId xmlns:a16="http://schemas.microsoft.com/office/drawing/2014/main" id="{E2771CC5-BB15-4394-97B0-2B04FD08002B}"/>
              </a:ext>
            </a:extLst>
          </p:cNvPr>
          <p:cNvSpPr/>
          <p:nvPr/>
        </p:nvSpPr>
        <p:spPr>
          <a:xfrm rot="10800000">
            <a:off x="4527795" y="876300"/>
            <a:ext cx="1571625" cy="3438525"/>
          </a:xfrm>
          <a:prstGeom prst="leftRightUp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6A78764-188C-49DB-84D9-417300B1AA5F}"/>
              </a:ext>
            </a:extLst>
          </p:cNvPr>
          <p:cNvSpPr/>
          <p:nvPr/>
        </p:nvSpPr>
        <p:spPr>
          <a:xfrm>
            <a:off x="3195956" y="5084625"/>
            <a:ext cx="4235302" cy="1081978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等线"/>
              </a:rPr>
              <a:t>SOFTWARE</a:t>
            </a:r>
            <a:endParaRPr kumimoji="0" lang="fr-CM" sz="4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0513299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图片 3">
            <a:extLst>
              <a:ext uri="{FF2B5EF4-FFF2-40B4-BE49-F238E27FC236}">
                <a16:creationId xmlns:a16="http://schemas.microsoft.com/office/drawing/2014/main" id="{931D1561-11DD-4FC0-A680-AC5FF12B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557" y="5305424"/>
            <a:ext cx="1438825" cy="1323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6055CFF-6C23-4AF1-996D-ED7B8EC52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7" y="1912569"/>
            <a:ext cx="2045221" cy="20411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27B5EA-A2A9-4B64-B26B-1D07E3B34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73" y="1921528"/>
            <a:ext cx="2045221" cy="20452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3EB6B9-905D-4423-A08A-10940496A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4" y="1671071"/>
            <a:ext cx="2524126" cy="2524126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2D153626-7F38-4C36-9A36-ED61A0DDAE25}"/>
              </a:ext>
            </a:extLst>
          </p:cNvPr>
          <p:cNvSpPr/>
          <p:nvPr/>
        </p:nvSpPr>
        <p:spPr>
          <a:xfrm>
            <a:off x="3129745" y="2704534"/>
            <a:ext cx="1209675" cy="457200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F2D9E35-D01C-4D8C-86F4-DE1B2C0337FD}"/>
              </a:ext>
            </a:extLst>
          </p:cNvPr>
          <p:cNvSpPr/>
          <p:nvPr/>
        </p:nvSpPr>
        <p:spPr>
          <a:xfrm>
            <a:off x="7219949" y="2704534"/>
            <a:ext cx="1209675" cy="457200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E28032-97D8-4EBF-91A8-E4F603279F55}"/>
              </a:ext>
            </a:extLst>
          </p:cNvPr>
          <p:cNvSpPr txBox="1"/>
          <p:nvPr/>
        </p:nvSpPr>
        <p:spPr>
          <a:xfrm>
            <a:off x="962025" y="4419600"/>
            <a:ext cx="151447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等线"/>
              </a:rPr>
              <a:t>Canvas</a:t>
            </a:r>
            <a:endParaRPr kumimoji="0" lang="fr-CM" sz="2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3C36E45-ED63-412D-96CB-DAEBAD74D89A}"/>
              </a:ext>
            </a:extLst>
          </p:cNvPr>
          <p:cNvSpPr txBox="1"/>
          <p:nvPr/>
        </p:nvSpPr>
        <p:spPr>
          <a:xfrm>
            <a:off x="5381624" y="4388821"/>
            <a:ext cx="609600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err="1"/>
              <a:t>Fillmora</a:t>
            </a:r>
            <a:endParaRPr kumimoji="0" lang="fr-CM" sz="3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DB37E53-2E08-43DD-860A-05491071C42A}"/>
              </a:ext>
            </a:extLst>
          </p:cNvPr>
          <p:cNvSpPr txBox="1"/>
          <p:nvPr/>
        </p:nvSpPr>
        <p:spPr>
          <a:xfrm>
            <a:off x="8886825" y="4527025"/>
            <a:ext cx="185827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Adobe première</a:t>
            </a:r>
            <a:endParaRPr kumimoji="0" lang="fr-CM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330968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B39782"/>
      </a:dk1>
      <a:lt1>
        <a:srgbClr val="317CB3"/>
      </a:lt1>
      <a:dk2>
        <a:srgbClr val="A7A7A7"/>
      </a:dk2>
      <a:lt2>
        <a:srgbClr val="535353"/>
      </a:lt2>
      <a:accent1>
        <a:srgbClr val="317CB3"/>
      </a:accent1>
      <a:accent2>
        <a:srgbClr val="1B4564"/>
      </a:accent2>
      <a:accent3>
        <a:srgbClr val="15354D"/>
      </a:accent3>
      <a:accent4>
        <a:srgbClr val="0F2536"/>
      </a:accent4>
      <a:accent5>
        <a:srgbClr val="08151E"/>
      </a:accent5>
      <a:accent6>
        <a:srgbClr val="02050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B39782"/>
      </a:dk1>
      <a:lt1>
        <a:srgbClr val="317CB3"/>
      </a:lt1>
      <a:dk2>
        <a:srgbClr val="A7A7A7"/>
      </a:dk2>
      <a:lt2>
        <a:srgbClr val="535353"/>
      </a:lt2>
      <a:accent1>
        <a:srgbClr val="317CB3"/>
      </a:accent1>
      <a:accent2>
        <a:srgbClr val="1B4564"/>
      </a:accent2>
      <a:accent3>
        <a:srgbClr val="15354D"/>
      </a:accent3>
      <a:accent4>
        <a:srgbClr val="0F2536"/>
      </a:accent4>
      <a:accent5>
        <a:srgbClr val="08151E"/>
      </a:accent5>
      <a:accent6>
        <a:srgbClr val="02050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190</Words>
  <Application>Microsoft Office PowerPoint</Application>
  <PresentationFormat>Grand écran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等线</vt:lpstr>
      <vt:lpstr>等线 Light</vt:lpstr>
      <vt:lpstr>Agency</vt:lpstr>
      <vt:lpstr>Alika Misely</vt:lpstr>
      <vt:lpstr>Arial</vt:lpstr>
      <vt:lpstr>Arial Black</vt:lpstr>
      <vt:lpstr>Bahnschrift SemiBold</vt:lpstr>
      <vt:lpstr>Open Sans</vt:lpstr>
      <vt:lpstr>Office 主题​​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OPTIPLEX</cp:lastModifiedBy>
  <cp:revision>172</cp:revision>
  <dcterms:modified xsi:type="dcterms:W3CDTF">2024-11-08T14:19:33Z</dcterms:modified>
</cp:coreProperties>
</file>