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86" r:id="rId4"/>
    <p:sldId id="282" r:id="rId5"/>
    <p:sldId id="283" r:id="rId6"/>
    <p:sldId id="284" r:id="rId7"/>
    <p:sldId id="285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+mj-lt"/>
        <a:ea typeface="+mj-ea"/>
        <a:cs typeface="+mj-cs"/>
        <a:sym typeface="等线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CF2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6E4"/>
          </a:solidFill>
        </a:fill>
      </a:tcStyle>
    </a:wholeTbl>
    <a:band2H>
      <a:tcTxStyle/>
      <a:tcStyle>
        <a:tcBdr/>
        <a:fill>
          <a:solidFill>
            <a:srgbClr val="E7ECF2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>
              <a:alpha val="20000"/>
            </a:schemeClr>
          </a:solidFill>
        </a:fill>
      </a:tcStyle>
    </a:firstCol>
    <a:lastRow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508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1pPr>
    <a:lvl2pPr indent="2286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2pPr>
    <a:lvl3pPr indent="4572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3pPr>
    <a:lvl4pPr indent="6858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4pPr>
    <a:lvl5pPr indent="9144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5pPr>
    <a:lvl6pPr indent="11430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6pPr>
    <a:lvl7pPr indent="13716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7pPr>
    <a:lvl8pPr indent="16002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8pPr>
    <a:lvl9pPr indent="1828800" latinLnBrk="0">
      <a:defRPr sz="1200">
        <a:solidFill>
          <a:schemeClr val="accent1"/>
        </a:solidFill>
        <a:latin typeface="+mj-lt"/>
        <a:ea typeface="+mj-ea"/>
        <a:cs typeface="+mj-cs"/>
        <a:sym typeface="等线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DA9C9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DA9C9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DA9C9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DA9C9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DA9C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9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8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9" name="文本占位符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lvl="0" indent="0">
              <a:buSzTx/>
              <a:buFontTx/>
              <a:buNone/>
              <a:defRPr sz="2400" b="1"/>
            </a:pPr>
            <a:r>
              <a:rPr lang="en-US"/>
              <a:t>Click to edit Master text styles</a:t>
            </a:r>
          </a:p>
        </p:txBody>
      </p:sp>
      <p:sp>
        <p:nvSpPr>
          <p:cNvPr id="5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3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4" name="文本占位符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7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3" name="图片占位符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r>
              <a:rPr lang="en-US"/>
              <a:t>Click icon to add picture</a:t>
            </a:r>
            <a:endParaRPr/>
          </a:p>
        </p:txBody>
      </p:sp>
      <p:sp>
        <p:nvSpPr>
          <p:cNvPr id="84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DA9C9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1pPr>
      <a:lvl2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2pPr>
      <a:lvl3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3pPr>
      <a:lvl4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4pPr>
      <a:lvl5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5pPr>
      <a:lvl6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6pPr>
      <a:lvl7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7pPr>
      <a:lvl8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8pPr>
      <a:lvl9pPr marL="0" marR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chemeClr val="accent1"/>
          </a:solidFill>
          <a:uFillTx/>
          <a:latin typeface="等线 Light"/>
          <a:ea typeface="等线 Light"/>
          <a:cs typeface="等线 Light"/>
          <a:sym typeface="等线 Light"/>
        </a:defRPr>
      </a:lvl9pPr>
    </p:titleStyle>
    <p:bodyStyle>
      <a:lvl1pPr marL="228600" marR="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1pPr>
      <a:lvl2pPr marL="723900" marR="0" indent="-2667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2pPr>
      <a:lvl3pPr marL="1234439" marR="0" indent="-320039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3pPr>
      <a:lvl4pPr marL="17272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4pPr>
      <a:lvl5pPr marL="21844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5pPr>
      <a:lvl6pPr marL="26416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6pPr>
      <a:lvl7pPr marL="30988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7pPr>
      <a:lvl8pPr marL="35560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8pPr>
      <a:lvl9pPr marL="4013200" marR="0" indent="-355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等线"/>
        </a:defRPr>
      </a:lvl9pPr>
    </p:bodyStyle>
    <p:otherStyle>
      <a:lvl1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1pPr>
      <a:lvl2pPr marL="0" marR="0" indent="457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2pPr>
      <a:lvl3pPr marL="0" marR="0" indent="914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3pPr>
      <a:lvl4pPr marL="0" marR="0" indent="1371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4pPr>
      <a:lvl5pPr marL="0" marR="0" indent="18288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5pPr>
      <a:lvl6pPr marL="0" marR="0" indent="22860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6pPr>
      <a:lvl7pPr marL="0" marR="0" indent="27432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7pPr>
      <a:lvl8pPr marL="0" marR="0" indent="32004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8pPr>
      <a:lvl9pPr marL="0" marR="0" indent="365760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等线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s://www.robomarkets.cz/blog/stock-market/zablokovani-tiktok-v-usa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平行四边形 2"/>
          <p:cNvSpPr/>
          <p:nvPr/>
        </p:nvSpPr>
        <p:spPr>
          <a:xfrm>
            <a:off x="8140700" y="0"/>
            <a:ext cx="3721101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5" name="任意多边形 16"/>
          <p:cNvSpPr/>
          <p:nvPr/>
        </p:nvSpPr>
        <p:spPr>
          <a:xfrm>
            <a:off x="10172234" y="0"/>
            <a:ext cx="2019768" cy="165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00" y="0"/>
                </a:moveTo>
                <a:lnTo>
                  <a:pt x="21600" y="0"/>
                </a:lnTo>
                <a:lnTo>
                  <a:pt x="21600" y="15147"/>
                </a:lnTo>
                <a:lnTo>
                  <a:pt x="1637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6" name="任意多边形 17"/>
          <p:cNvSpPr/>
          <p:nvPr/>
        </p:nvSpPr>
        <p:spPr>
          <a:xfrm>
            <a:off x="0" y="5181600"/>
            <a:ext cx="2044701" cy="1676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28" y="0"/>
                </a:moveTo>
                <a:lnTo>
                  <a:pt x="21600" y="0"/>
                </a:lnTo>
                <a:lnTo>
                  <a:pt x="4048" y="21600"/>
                </a:lnTo>
                <a:lnTo>
                  <a:pt x="0" y="21600"/>
                </a:lnTo>
                <a:lnTo>
                  <a:pt x="0" y="6679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7" name="平行四边形 9"/>
          <p:cNvSpPr/>
          <p:nvPr/>
        </p:nvSpPr>
        <p:spPr>
          <a:xfrm>
            <a:off x="367832" y="4648200"/>
            <a:ext cx="3721102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8" name="ZoneTexte 3"/>
          <p:cNvSpPr txBox="1"/>
          <p:nvPr/>
        </p:nvSpPr>
        <p:spPr>
          <a:xfrm>
            <a:off x="1196457" y="2093655"/>
            <a:ext cx="9985660" cy="2554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8000" b="1" i="1">
                <a:latin typeface="Bahnschrift SemiBold SemiConden"/>
                <a:ea typeface="Bahnschrift SemiBold SemiConden"/>
                <a:cs typeface="Bahnschrift SemiBold SemiConden"/>
                <a:sym typeface="Bahnschrift SemiBold SemiConden"/>
              </a:defRPr>
            </a:lvl1pPr>
          </a:lstStyle>
          <a:p>
            <a:r>
              <a:rPr lang="fr-FR" dirty="0"/>
              <a:t>Présentation analyse</a:t>
            </a:r>
          </a:p>
          <a:p>
            <a:r>
              <a:rPr lang="fr-FR" dirty="0"/>
              <a:t>Des données </a:t>
            </a:r>
            <a:r>
              <a:rPr lang="fr-FR" dirty="0" err="1"/>
              <a:t>tiktok</a:t>
            </a:r>
            <a:endParaRPr dirty="0"/>
          </a:p>
        </p:txBody>
      </p:sp>
      <p:sp>
        <p:nvSpPr>
          <p:cNvPr id="99" name="直接连接符 11"/>
          <p:cNvSpPr/>
          <p:nvPr/>
        </p:nvSpPr>
        <p:spPr>
          <a:xfrm flipH="1">
            <a:off x="-150470" y="3429000"/>
            <a:ext cx="2835798" cy="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直接连接符 13"/>
          <p:cNvSpPr/>
          <p:nvPr/>
        </p:nvSpPr>
        <p:spPr>
          <a:xfrm flipH="1">
            <a:off x="9604737" y="3429000"/>
            <a:ext cx="2835798" cy="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101" name="图片 5" descr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9818" y="5272340"/>
            <a:ext cx="1624599" cy="14949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14848" y="240896"/>
            <a:ext cx="10799545" cy="18714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2800" dirty="0"/>
              <a:t>(réseaux sociaux)</a:t>
            </a:r>
            <a:endParaRPr sz="2800" dirty="0"/>
          </a:p>
        </p:txBody>
      </p:sp>
      <p:sp>
        <p:nvSpPr>
          <p:cNvPr id="109" name="Rectangle 1"/>
          <p:cNvSpPr txBox="1"/>
          <p:nvPr/>
        </p:nvSpPr>
        <p:spPr>
          <a:xfrm>
            <a:off x="904344" y="240896"/>
            <a:ext cx="9667733" cy="7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b="1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Qu’est-ce qu'une Analyse de donné?</a:t>
            </a:r>
            <a:endParaRPr b="1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31FA7BE-369C-82C2-A470-0DCD251E433A}"/>
              </a:ext>
            </a:extLst>
          </p:cNvPr>
          <p:cNvSpPr/>
          <p:nvPr/>
        </p:nvSpPr>
        <p:spPr>
          <a:xfrm>
            <a:off x="703650" y="1967061"/>
            <a:ext cx="11058422" cy="292387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r-FR" sz="2400" b="0" u="sng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r-FR" sz="3200" i="0" dirty="0">
                <a:solidFill>
                  <a:schemeClr val="accent4"/>
                </a:solidFill>
                <a:effectLst/>
                <a:latin typeface="Segoe UI Variable Text" pitchFamily="2" charset="0"/>
              </a:rPr>
              <a:t>L'analyse de données, est un processus qui </a:t>
            </a:r>
            <a:r>
              <a:rPr lang="fr-FR" sz="3200" dirty="0">
                <a:solidFill>
                  <a:schemeClr val="accent4"/>
                </a:solidFill>
                <a:effectLst/>
                <a:latin typeface="Segoe UI Variable Text" pitchFamily="2" charset="0"/>
                <a:ea typeface="Segoe UI" panose="020B0502040204020203" pitchFamily="34" charset="0"/>
              </a:rPr>
              <a:t>permet d’évaluer les performances des différents contenus publiés sur nos plateformes actifs, afin d’identifier et de collecter les données importants; pour d’optimiser les interactions et l’engagement.</a:t>
            </a:r>
            <a:endParaRPr lang="fr-FR" sz="3200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Variable Text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1" animBg="1" advAuto="0"/>
      <p:bldP spid="109" grpId="2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FA972-0B8D-EBEA-6CFD-5871E0964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>
            <a:extLst>
              <a:ext uri="{FF2B5EF4-FFF2-40B4-BE49-F238E27FC236}">
                <a16:creationId xmlns:a16="http://schemas.microsoft.com/office/drawing/2014/main" id="{A5371BAE-5026-E8A6-2202-C932B0904AC9}"/>
              </a:ext>
            </a:extLst>
          </p:cNvPr>
          <p:cNvSpPr/>
          <p:nvPr/>
        </p:nvSpPr>
        <p:spPr>
          <a:xfrm>
            <a:off x="-1" y="202819"/>
            <a:ext cx="11424863" cy="1847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>
            <a:extLst>
              <a:ext uri="{FF2B5EF4-FFF2-40B4-BE49-F238E27FC236}">
                <a16:creationId xmlns:a16="http://schemas.microsoft.com/office/drawing/2014/main" id="{C93994C1-8ACC-418F-5C73-A605D7120731}"/>
              </a:ext>
            </a:extLst>
          </p:cNvPr>
          <p:cNvSpPr txBox="1"/>
          <p:nvPr/>
        </p:nvSpPr>
        <p:spPr>
          <a:xfrm>
            <a:off x="1653707" y="265570"/>
            <a:ext cx="9667733" cy="1446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b="1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Pourquoi faire une Analyse de données des réseaux sociaux ?</a:t>
            </a:r>
            <a:endParaRPr b="1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11" name="图片 3" descr="图片 3">
            <a:extLst>
              <a:ext uri="{FF2B5EF4-FFF2-40B4-BE49-F238E27FC236}">
                <a16:creationId xmlns:a16="http://schemas.microsoft.com/office/drawing/2014/main" id="{46615977-33FD-2CB7-E199-8223779F2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EB2D937-175C-99A5-3E76-9680C1D47F04}"/>
              </a:ext>
            </a:extLst>
          </p:cNvPr>
          <p:cNvSpPr/>
          <p:nvPr/>
        </p:nvSpPr>
        <p:spPr>
          <a:xfrm>
            <a:off x="1226213" y="1941186"/>
            <a:ext cx="8815547" cy="36123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r-FR" sz="2400" b="0" u="sng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4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Augmenter l’engagement (likes, commentaires, partages)</a:t>
            </a:r>
          </a:p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4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Générer du trafic vers le site web ou d’autres pages</a:t>
            </a:r>
          </a:p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4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Accroître la notoriété de la marque(via les impressions et la portée)</a:t>
            </a:r>
          </a:p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4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Convertir des leads(via des actions spécifiques comme les clics sur des liens)</a:t>
            </a:r>
          </a:p>
          <a:p>
            <a:pPr algn="ctr"/>
            <a:endParaRPr lang="fr-FR" sz="2400" b="0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7472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push dir="u"/>
      </p:transition>
    </mc:Choice>
    <mc:Fallback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0" y="202820"/>
            <a:ext cx="12031038" cy="10543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/>
          <p:cNvSpPr txBox="1"/>
          <p:nvPr/>
        </p:nvSpPr>
        <p:spPr>
          <a:xfrm>
            <a:off x="734765" y="282800"/>
            <a:ext cx="10908016" cy="7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dirty="0"/>
              <a:t>Indicateurs à Suivre par Plateforme</a:t>
            </a:r>
            <a:endParaRPr b="1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20F3F6E-6C00-B38E-EF77-5BDAECE1AB79}"/>
              </a:ext>
            </a:extLst>
          </p:cNvPr>
          <p:cNvSpPr txBox="1"/>
          <p:nvPr/>
        </p:nvSpPr>
        <p:spPr>
          <a:xfrm>
            <a:off x="1284971" y="1616742"/>
            <a:ext cx="8475045" cy="164397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u="sng" dirty="0">
                <a:solidFill>
                  <a:schemeClr val="accent4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NB</a:t>
            </a:r>
            <a:r>
              <a:rPr lang="fr-FR" sz="2400" dirty="0">
                <a:solidFill>
                  <a:schemeClr val="accent4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: </a:t>
            </a:r>
            <a:r>
              <a:rPr lang="fr-FR" sz="24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Il faut noter que l’analyse de KPI ou donn</a:t>
            </a:r>
            <a:r>
              <a:rPr lang="fr-FR" sz="240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</a:rPr>
              <a:t>ées clés de performances, doit tenir compte de la plateforme à analyser, afin de collecter les éléments essentiels qui vont réellement permettre d’optimisation sur les  performances</a:t>
            </a:r>
            <a:r>
              <a:rPr lang="fr-FR" sz="2400" dirty="0">
                <a:solidFill>
                  <a:schemeClr val="accent4"/>
                </a:solidFill>
                <a:latin typeface="Segoe UI" panose="020B0502040204020203" pitchFamily="34" charset="0"/>
                <a:ea typeface="Segoe UI" panose="020B0502040204020203" pitchFamily="34" charset="0"/>
              </a:rPr>
              <a:t>. </a:t>
            </a:r>
            <a:endParaRPr lang="fr-FR" sz="2400" dirty="0">
              <a:solidFill>
                <a:schemeClr val="accent4"/>
              </a:solidFill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E75E37-6DBC-C0E6-6ADD-478A28261ECC}"/>
              </a:ext>
            </a:extLst>
          </p:cNvPr>
          <p:cNvSpPr txBox="1"/>
          <p:nvPr/>
        </p:nvSpPr>
        <p:spPr>
          <a:xfrm>
            <a:off x="2216215" y="3643952"/>
            <a:ext cx="6246796" cy="584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2900" indent="-342900" algn="ctr">
              <a:buFont typeface="+mj-lt"/>
              <a:buAutoNum type="arabicPeriod"/>
            </a:pPr>
            <a:r>
              <a:rPr lang="fr-FR" sz="3200" b="1" u="sng" dirty="0">
                <a:solidFill>
                  <a:schemeClr val="accent3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CAS DE TIKTOK</a:t>
            </a:r>
            <a:endParaRPr lang="fr-FR" sz="3200" b="1" u="sng" dirty="0">
              <a:solidFill>
                <a:schemeClr val="accent3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E5DADD-3CBD-1E8E-7999-3C9E5B7ACB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476776" y="5196737"/>
            <a:ext cx="2166005" cy="121837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8DC17B-31DE-F820-F0D5-AC95E97829C9}"/>
              </a:ext>
            </a:extLst>
          </p:cNvPr>
          <p:cNvSpPr txBox="1"/>
          <p:nvPr/>
        </p:nvSpPr>
        <p:spPr>
          <a:xfrm>
            <a:off x="8980050" y="13576588"/>
            <a:ext cx="216600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fr-FR" sz="900">
                <a:hlinkClick r:id="rId4" tooltip="https://www.robomarkets.cz/blog/stock-market/zablokovani-tiktok-v-usa/"/>
              </a:rPr>
              <a:t>This Photo</a:t>
            </a:r>
            <a:r>
              <a:rPr lang="fr-FR" sz="900"/>
              <a:t> by Unknown Author is licensed under </a:t>
            </a:r>
            <a:r>
              <a:rPr lang="fr-FR" sz="900">
                <a:hlinkClick r:id="rId5" tooltip="https://creativecommons.org/licenses/by-nc/3.0/"/>
              </a:rPr>
              <a:t>CC BY-NC</a:t>
            </a:r>
            <a:endParaRPr lang="fr-FR" sz="900"/>
          </a:p>
        </p:txBody>
      </p:sp>
    </p:spTree>
    <p:extLst>
      <p:ext uri="{BB962C8B-B14F-4D97-AF65-F5344CB8AC3E}">
        <p14:creationId xmlns:p14="http://schemas.microsoft.com/office/powerpoint/2010/main" val="335398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154981" y="247323"/>
            <a:ext cx="7795485" cy="10543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</p:txBody>
      </p:sp>
      <p:sp>
        <p:nvSpPr>
          <p:cNvPr id="109" name="Rectangle 1"/>
          <p:cNvSpPr txBox="1"/>
          <p:nvPr/>
        </p:nvSpPr>
        <p:spPr>
          <a:xfrm>
            <a:off x="-1957248" y="451337"/>
            <a:ext cx="11714129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ctr"/>
            <a:r>
              <a:rPr lang="fr-FR" sz="3600" b="1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LES KPIs à SUIVRE sur TIKTOK</a:t>
            </a:r>
            <a:endParaRPr sz="3600" b="1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3003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475830-1CB5-3A9C-27A3-8373B1463118}"/>
              </a:ext>
            </a:extLst>
          </p:cNvPr>
          <p:cNvSpPr txBox="1"/>
          <p:nvPr/>
        </p:nvSpPr>
        <p:spPr>
          <a:xfrm>
            <a:off x="1106905" y="1436436"/>
            <a:ext cx="10741794" cy="54209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5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Vues : Nombre total de fois où une vidéo a été vue.</a:t>
            </a:r>
          </a:p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5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   Engagement (J’aime, Commentaires, Partages): Mesure de l'interaction avec le contenu.</a:t>
            </a:r>
          </a:p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5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    Taux d’engagement : Proportion d’interactions par rapport au nombre de vues ou abonnés.</a:t>
            </a:r>
          </a:p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5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    Partages: Le nombre de fois où le contenu a été partagé, ce qui peut être un indicateur clé de viralité.</a:t>
            </a:r>
          </a:p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5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   Croissance de l’audience: Nombre de nouveaux abonnés sur une période donnée.</a:t>
            </a:r>
          </a:p>
          <a:p>
            <a:pPr marL="342900" indent="-342900">
              <a:lnSpc>
                <a:spcPct val="107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5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   Temps de visionnage moyen: Permet de mesurer l’intérêt pour le contenu, surtout si les vidéos sont longues.</a:t>
            </a:r>
          </a:p>
          <a:p>
            <a:pPr>
              <a:lnSpc>
                <a:spcPct val="107000"/>
              </a:lnSpc>
              <a:spcBef>
                <a:spcPts val="800"/>
              </a:spcBef>
            </a:pPr>
            <a:r>
              <a:rPr lang="fr-FR" sz="2400" dirty="0">
                <a:solidFill>
                  <a:schemeClr val="accent5"/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470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96CFEFA-9E62-CC45-94B3-8702972518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39" b="25326"/>
          <a:stretch/>
        </p:blipFill>
        <p:spPr>
          <a:xfrm>
            <a:off x="356193" y="1163508"/>
            <a:ext cx="10861620" cy="24400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8BF2846-E4A7-B6AF-5660-00A4DA6463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13" b="4738"/>
          <a:stretch/>
        </p:blipFill>
        <p:spPr>
          <a:xfrm>
            <a:off x="2718705" y="3518186"/>
            <a:ext cx="8499108" cy="3339814"/>
          </a:xfrm>
          <a:prstGeom prst="rect">
            <a:avLst/>
          </a:prstGeom>
        </p:spPr>
      </p:pic>
      <p:sp>
        <p:nvSpPr>
          <p:cNvPr id="20" name="平行四边形 4">
            <a:extLst>
              <a:ext uri="{FF2B5EF4-FFF2-40B4-BE49-F238E27FC236}">
                <a16:creationId xmlns:a16="http://schemas.microsoft.com/office/drawing/2014/main" id="{3F0DF4F3-69B0-E50F-BB7E-B82C5EB29847}"/>
              </a:ext>
            </a:extLst>
          </p:cNvPr>
          <p:cNvSpPr/>
          <p:nvPr/>
        </p:nvSpPr>
        <p:spPr>
          <a:xfrm>
            <a:off x="1255196" y="196074"/>
            <a:ext cx="9315381" cy="876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3600" dirty="0"/>
              <a:t> 02 EXEMPLES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171910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"/>
          <p:cNvSpPr txBox="1"/>
          <p:nvPr/>
        </p:nvSpPr>
        <p:spPr>
          <a:xfrm>
            <a:off x="2467724" y="2136808"/>
            <a:ext cx="6575211" cy="7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MERCI DE VOTRE ECOUTE</a:t>
            </a:r>
            <a:endParaRPr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16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miley Face 1">
            <a:extLst>
              <a:ext uri="{FF2B5EF4-FFF2-40B4-BE49-F238E27FC236}">
                <a16:creationId xmlns:a16="http://schemas.microsoft.com/office/drawing/2014/main" id="{428C12E8-CF61-CB34-6C3C-D38C99D26AE3}"/>
              </a:ext>
            </a:extLst>
          </p:cNvPr>
          <p:cNvSpPr/>
          <p:nvPr/>
        </p:nvSpPr>
        <p:spPr>
          <a:xfrm>
            <a:off x="8258476" y="3696101"/>
            <a:ext cx="1568918" cy="1540042"/>
          </a:xfrm>
          <a:prstGeom prst="smileyFace">
            <a:avLst/>
          </a:prstGeom>
          <a:solidFill>
            <a:srgbClr val="FFFF00"/>
          </a:solidFill>
          <a:ln w="12700" cap="flat">
            <a:solidFill>
              <a:schemeClr val="accent4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chemeClr val="accent1"/>
              </a:solidFill>
              <a:effectLst/>
              <a:uFillTx/>
              <a:latin typeface="+mj-lt"/>
              <a:ea typeface="+mj-ea"/>
              <a:cs typeface="+mj-cs"/>
              <a:sym typeface="等线"/>
            </a:endParaRPr>
          </a:p>
        </p:txBody>
      </p:sp>
      <p:sp>
        <p:nvSpPr>
          <p:cNvPr id="3" name="Heart 2">
            <a:extLst>
              <a:ext uri="{FF2B5EF4-FFF2-40B4-BE49-F238E27FC236}">
                <a16:creationId xmlns:a16="http://schemas.microsoft.com/office/drawing/2014/main" id="{00E1FE65-2593-3F68-47CB-25373A794C0B}"/>
              </a:ext>
            </a:extLst>
          </p:cNvPr>
          <p:cNvSpPr/>
          <p:nvPr/>
        </p:nvSpPr>
        <p:spPr>
          <a:xfrm>
            <a:off x="818147" y="933651"/>
            <a:ext cx="1058779" cy="1270534"/>
          </a:xfrm>
          <a:prstGeom prst="heart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chemeClr val="accent1"/>
              </a:solidFill>
              <a:effectLst/>
              <a:uFillTx/>
              <a:latin typeface="+mj-lt"/>
              <a:ea typeface="+mj-ea"/>
              <a:cs typeface="+mj-cs"/>
              <a:sym typeface="等线"/>
            </a:endParaRP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0BA357CE-8DF1-54A0-9E5C-607ECA76DD84}"/>
              </a:ext>
            </a:extLst>
          </p:cNvPr>
          <p:cNvSpPr/>
          <p:nvPr/>
        </p:nvSpPr>
        <p:spPr>
          <a:xfrm>
            <a:off x="10000648" y="933651"/>
            <a:ext cx="1501541" cy="1203157"/>
          </a:xfrm>
          <a:prstGeom prst="wedgeEllipseCallout">
            <a:avLst/>
          </a:prstGeom>
          <a:solidFill>
            <a:srgbClr val="FFFFFF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chemeClr val="accent1"/>
              </a:solidFill>
              <a:effectLst/>
              <a:uFillTx/>
              <a:latin typeface="+mj-lt"/>
              <a:ea typeface="+mj-ea"/>
              <a:cs typeface="+mj-cs"/>
              <a:sym typeface="等线"/>
            </a:endParaRPr>
          </a:p>
        </p:txBody>
      </p:sp>
      <p:sp>
        <p:nvSpPr>
          <p:cNvPr id="5" name="Arrow: Curved Down 4">
            <a:extLst>
              <a:ext uri="{FF2B5EF4-FFF2-40B4-BE49-F238E27FC236}">
                <a16:creationId xmlns:a16="http://schemas.microsoft.com/office/drawing/2014/main" id="{390B410A-F5C1-6E1A-8F64-A3AD58FCA2CA}"/>
              </a:ext>
            </a:extLst>
          </p:cNvPr>
          <p:cNvSpPr/>
          <p:nvPr/>
        </p:nvSpPr>
        <p:spPr>
          <a:xfrm rot="17370659">
            <a:off x="1405288" y="4235116"/>
            <a:ext cx="1905803" cy="1617044"/>
          </a:xfrm>
          <a:prstGeom prst="curvedDownArrow">
            <a:avLst/>
          </a:prstGeom>
          <a:solidFill>
            <a:schemeClr val="accent5"/>
          </a:solidFill>
          <a:ln w="12700" cap="flat">
            <a:solidFill>
              <a:schemeClr val="accent3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chemeClr val="accent1"/>
              </a:solidFill>
              <a:effectLst/>
              <a:uFillTx/>
              <a:latin typeface="+mj-lt"/>
              <a:ea typeface="+mj-ea"/>
              <a:cs typeface="+mj-cs"/>
              <a:sym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288019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 advAuto="0"/>
    </p:bld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rgbClr val="B39782"/>
      </a:dk1>
      <a:lt1>
        <a:srgbClr val="317CB3"/>
      </a:lt1>
      <a:dk2>
        <a:srgbClr val="A7A7A7"/>
      </a:dk2>
      <a:lt2>
        <a:srgbClr val="535353"/>
      </a:lt2>
      <a:accent1>
        <a:srgbClr val="317CB3"/>
      </a:accent1>
      <a:accent2>
        <a:srgbClr val="1B4564"/>
      </a:accent2>
      <a:accent3>
        <a:srgbClr val="15354D"/>
      </a:accent3>
      <a:accent4>
        <a:srgbClr val="0F2536"/>
      </a:accent4>
      <a:accent5>
        <a:srgbClr val="08151E"/>
      </a:accent5>
      <a:accent6>
        <a:srgbClr val="02050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 主题​​">
      <a:dk1>
        <a:srgbClr val="B39782"/>
      </a:dk1>
      <a:lt1>
        <a:srgbClr val="317CB3"/>
      </a:lt1>
      <a:dk2>
        <a:srgbClr val="A7A7A7"/>
      </a:dk2>
      <a:lt2>
        <a:srgbClr val="535353"/>
      </a:lt2>
      <a:accent1>
        <a:srgbClr val="317CB3"/>
      </a:accent1>
      <a:accent2>
        <a:srgbClr val="1B4564"/>
      </a:accent2>
      <a:accent3>
        <a:srgbClr val="15354D"/>
      </a:accent3>
      <a:accent4>
        <a:srgbClr val="0F2536"/>
      </a:accent4>
      <a:accent5>
        <a:srgbClr val="08151E"/>
      </a:accent5>
      <a:accent6>
        <a:srgbClr val="020507"/>
      </a:accent6>
      <a:hlink>
        <a:srgbClr val="0000FF"/>
      </a:hlink>
      <a:folHlink>
        <a:srgbClr val="FF00FF"/>
      </a:folHlink>
    </a:clrScheme>
    <a:fontScheme name="Office 主题​​">
      <a:majorFont>
        <a:latin typeface="等线"/>
        <a:ea typeface="等线"/>
        <a:cs typeface="等线"/>
      </a:majorFont>
      <a:minorFont>
        <a:latin typeface="Helvetica"/>
        <a:ea typeface="Helvetica"/>
        <a:cs typeface="Helvetic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+mj-lt"/>
            <a:ea typeface="+mj-ea"/>
            <a:cs typeface="+mj-cs"/>
            <a:sym typeface="等线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suite buffer</Template>
  <TotalTime>254</TotalTime>
  <Words>284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等线</vt:lpstr>
      <vt:lpstr>等线 Light</vt:lpstr>
      <vt:lpstr>Arial</vt:lpstr>
      <vt:lpstr>Segoe UI</vt:lpstr>
      <vt:lpstr>Segoe UI Variable Text</vt:lpstr>
      <vt:lpstr>Wingdings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FOGUE</dc:creator>
  <cp:lastModifiedBy>FOGUE</cp:lastModifiedBy>
  <cp:revision>1</cp:revision>
  <dcterms:created xsi:type="dcterms:W3CDTF">2024-11-29T11:11:41Z</dcterms:created>
  <dcterms:modified xsi:type="dcterms:W3CDTF">2024-11-29T15:26:15Z</dcterms:modified>
</cp:coreProperties>
</file>